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383" r:id="rId6"/>
    <p:sldId id="2142532188" r:id="rId7"/>
    <p:sldId id="2146846666" r:id="rId8"/>
    <p:sldId id="4736" r:id="rId9"/>
    <p:sldId id="1637155154" r:id="rId10"/>
    <p:sldId id="5223" r:id="rId11"/>
    <p:sldId id="1637155278" r:id="rId12"/>
    <p:sldId id="5224" r:id="rId13"/>
    <p:sldId id="1637155279" r:id="rId14"/>
    <p:sldId id="2142532608" r:id="rId15"/>
    <p:sldId id="2147374316" r:id="rId16"/>
    <p:sldId id="265" r:id="rId17"/>
    <p:sldId id="2147374317" r:id="rId18"/>
    <p:sldId id="2147374320" r:id="rId19"/>
    <p:sldId id="2147374319" r:id="rId20"/>
    <p:sldId id="2147374318" r:id="rId21"/>
    <p:sldId id="2147374321" r:id="rId22"/>
    <p:sldId id="2142532685" r:id="rId23"/>
    <p:sldId id="351"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4297"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76BA"/>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F"/>
          </a:solidFill>
        </a:fill>
      </a:tcStyle>
    </a:wholeTbl>
    <a:band2H>
      <a:tcTxStyle/>
      <a:tcStyle>
        <a:tcBdr/>
        <a:fill>
          <a:solidFill>
            <a:srgbClr val="E6EF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DB"/>
          </a:solidFill>
        </a:fill>
      </a:tcStyle>
    </a:wholeTbl>
    <a:band2H>
      <a:tcTxStyle/>
      <a:tcStyle>
        <a:tcBdr/>
        <a:fill>
          <a:solidFill>
            <a:srgbClr val="E6EA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CF"/>
          </a:solidFill>
        </a:fill>
      </a:tcStyle>
    </a:wholeTbl>
    <a:band2H>
      <a:tcTxStyle/>
      <a:tcStyle>
        <a:tcBdr/>
        <a:fill>
          <a:solidFill>
            <a:srgbClr val="E6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8" autoAdjust="0"/>
  </p:normalViewPr>
  <p:slideViewPr>
    <p:cSldViewPr snapToGrid="0" showGuides="1">
      <p:cViewPr varScale="1">
        <p:scale>
          <a:sx n="54" d="100"/>
          <a:sy n="54" d="100"/>
        </p:scale>
        <p:origin x="696" y="248"/>
      </p:cViewPr>
      <p:guideLst>
        <p:guide orient="horz" pos="4297"/>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B922A-D962-4D5A-A966-B770AF12338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9EB0C38A-5191-4E43-87BE-2AAF99C95CDE}">
      <dgm:prSet phldrT="[Text]" custT="1"/>
      <dgm:spPr/>
      <dgm:t>
        <a:bodyPr/>
        <a:lstStyle/>
        <a:p>
          <a:r>
            <a:rPr lang="en-AU" sz="1800" b="1" dirty="0">
              <a:latin typeface="+mj-lt"/>
            </a:rPr>
            <a:t>Supply</a:t>
          </a:r>
        </a:p>
        <a:p>
          <a:r>
            <a:rPr lang="en-AU" sz="1800" b="1" dirty="0">
              <a:latin typeface="+mj-lt"/>
            </a:rPr>
            <a:t>Chain</a:t>
          </a:r>
        </a:p>
      </dgm:t>
    </dgm:pt>
    <dgm:pt modelId="{C43C3869-8C25-45B1-8C0A-3425A813D559}" type="parTrans" cxnId="{E2B11C37-9524-4ADE-8380-9A2E67709A44}">
      <dgm:prSet/>
      <dgm:spPr/>
      <dgm:t>
        <a:bodyPr/>
        <a:lstStyle/>
        <a:p>
          <a:endParaRPr lang="en-AU" sz="1800" b="1">
            <a:latin typeface="+mj-lt"/>
          </a:endParaRPr>
        </a:p>
      </dgm:t>
    </dgm:pt>
    <dgm:pt modelId="{1F4165C6-30F8-4249-AD93-5E5913691A26}" type="sibTrans" cxnId="{E2B11C37-9524-4ADE-8380-9A2E67709A44}">
      <dgm:prSet/>
      <dgm:spPr/>
      <dgm:t>
        <a:bodyPr/>
        <a:lstStyle/>
        <a:p>
          <a:endParaRPr lang="en-AU" sz="1800" b="1">
            <a:latin typeface="+mj-lt"/>
          </a:endParaRPr>
        </a:p>
      </dgm:t>
    </dgm:pt>
    <dgm:pt modelId="{960BDDAE-ABEB-4D87-93E0-D8BC29D2A0B3}">
      <dgm:prSet phldrT="[Text]" custT="1"/>
      <dgm:spPr/>
      <dgm:t>
        <a:bodyPr/>
        <a:lstStyle/>
        <a:p>
          <a:r>
            <a:rPr lang="en-AU" sz="1800" b="1" dirty="0">
              <a:latin typeface="+mj-lt"/>
            </a:rPr>
            <a:t>Plan</a:t>
          </a:r>
        </a:p>
      </dgm:t>
    </dgm:pt>
    <dgm:pt modelId="{B0667524-65F5-4EC4-92EE-CB3136734C6E}" type="parTrans" cxnId="{93959A2D-86EE-4D98-8EA6-ACEAC6D5CF5D}">
      <dgm:prSet/>
      <dgm:spPr/>
      <dgm:t>
        <a:bodyPr/>
        <a:lstStyle/>
        <a:p>
          <a:endParaRPr lang="en-AU" sz="1800" b="1">
            <a:latin typeface="+mj-lt"/>
          </a:endParaRPr>
        </a:p>
      </dgm:t>
    </dgm:pt>
    <dgm:pt modelId="{D118B5B8-3419-4831-B8A0-9852262F2A32}" type="sibTrans" cxnId="{93959A2D-86EE-4D98-8EA6-ACEAC6D5CF5D}">
      <dgm:prSet/>
      <dgm:spPr/>
      <dgm:t>
        <a:bodyPr/>
        <a:lstStyle/>
        <a:p>
          <a:endParaRPr lang="en-AU" sz="1800" b="1">
            <a:latin typeface="+mj-lt"/>
          </a:endParaRPr>
        </a:p>
      </dgm:t>
    </dgm:pt>
    <dgm:pt modelId="{8E7F6BBB-6D20-4B41-BDE6-2FD8447B3971}">
      <dgm:prSet phldrT="[Text]" custT="1"/>
      <dgm:spPr/>
      <dgm:t>
        <a:bodyPr/>
        <a:lstStyle/>
        <a:p>
          <a:r>
            <a:rPr lang="en-AU" sz="1800" b="1" dirty="0">
              <a:latin typeface="+mj-lt"/>
            </a:rPr>
            <a:t>Buy</a:t>
          </a:r>
        </a:p>
      </dgm:t>
    </dgm:pt>
    <dgm:pt modelId="{7E5A2162-5A79-4EC2-9E65-5DF51BF149C6}" type="parTrans" cxnId="{6D04FC43-444F-403C-8372-D3E44046F85A}">
      <dgm:prSet/>
      <dgm:spPr/>
      <dgm:t>
        <a:bodyPr/>
        <a:lstStyle/>
        <a:p>
          <a:endParaRPr lang="en-AU" sz="1800" b="1">
            <a:latin typeface="+mj-lt"/>
          </a:endParaRPr>
        </a:p>
      </dgm:t>
    </dgm:pt>
    <dgm:pt modelId="{B543B047-45D7-4E40-BA0C-E383601D088E}" type="sibTrans" cxnId="{6D04FC43-444F-403C-8372-D3E44046F85A}">
      <dgm:prSet/>
      <dgm:spPr/>
      <dgm:t>
        <a:bodyPr/>
        <a:lstStyle/>
        <a:p>
          <a:endParaRPr lang="en-AU" sz="1800" b="1">
            <a:latin typeface="+mj-lt"/>
          </a:endParaRPr>
        </a:p>
      </dgm:t>
    </dgm:pt>
    <dgm:pt modelId="{387DBAD8-7B93-4CDF-8CF7-5C5157123267}">
      <dgm:prSet phldrT="[Text]" custT="1"/>
      <dgm:spPr/>
      <dgm:t>
        <a:bodyPr/>
        <a:lstStyle/>
        <a:p>
          <a:r>
            <a:rPr lang="en-AU" sz="1800" b="1" dirty="0">
              <a:latin typeface="+mj-lt"/>
            </a:rPr>
            <a:t>Make</a:t>
          </a:r>
        </a:p>
      </dgm:t>
    </dgm:pt>
    <dgm:pt modelId="{9E6D8159-108A-4822-BD93-AA24BAD544A5}" type="parTrans" cxnId="{82D7A723-8108-4DC6-A4B7-6C74CAB80B5A}">
      <dgm:prSet/>
      <dgm:spPr/>
      <dgm:t>
        <a:bodyPr/>
        <a:lstStyle/>
        <a:p>
          <a:endParaRPr lang="en-AU" sz="1800" b="1">
            <a:latin typeface="+mj-lt"/>
          </a:endParaRPr>
        </a:p>
      </dgm:t>
    </dgm:pt>
    <dgm:pt modelId="{D2029EC4-EB26-4506-AA53-A4F37ACF0013}" type="sibTrans" cxnId="{82D7A723-8108-4DC6-A4B7-6C74CAB80B5A}">
      <dgm:prSet/>
      <dgm:spPr/>
      <dgm:t>
        <a:bodyPr/>
        <a:lstStyle/>
        <a:p>
          <a:endParaRPr lang="en-AU" sz="1800" b="1">
            <a:latin typeface="+mj-lt"/>
          </a:endParaRPr>
        </a:p>
      </dgm:t>
    </dgm:pt>
    <dgm:pt modelId="{1E829680-EBC1-4775-8FC7-68A206C23008}">
      <dgm:prSet phldrT="[Text]" custT="1"/>
      <dgm:spPr/>
      <dgm:t>
        <a:bodyPr/>
        <a:lstStyle/>
        <a:p>
          <a:r>
            <a:rPr lang="en-AU" sz="1800" b="1" dirty="0">
              <a:latin typeface="+mj-lt"/>
            </a:rPr>
            <a:t>Move</a:t>
          </a:r>
        </a:p>
      </dgm:t>
    </dgm:pt>
    <dgm:pt modelId="{D62EBAD8-A38F-4B71-81AE-02250E78E8EB}" type="parTrans" cxnId="{5410E896-812C-49E5-B897-8F5F3279943F}">
      <dgm:prSet/>
      <dgm:spPr/>
      <dgm:t>
        <a:bodyPr/>
        <a:lstStyle/>
        <a:p>
          <a:endParaRPr lang="en-AU" sz="1800" b="1">
            <a:latin typeface="+mj-lt"/>
          </a:endParaRPr>
        </a:p>
      </dgm:t>
    </dgm:pt>
    <dgm:pt modelId="{F32841D0-14E7-4642-AE15-A3EDE4634B40}" type="sibTrans" cxnId="{5410E896-812C-49E5-B897-8F5F3279943F}">
      <dgm:prSet/>
      <dgm:spPr/>
      <dgm:t>
        <a:bodyPr/>
        <a:lstStyle/>
        <a:p>
          <a:endParaRPr lang="en-AU" sz="1800" b="1">
            <a:latin typeface="+mj-lt"/>
          </a:endParaRPr>
        </a:p>
      </dgm:t>
    </dgm:pt>
    <dgm:pt modelId="{DF2C26A3-5B20-4EB0-BF42-5C6DB8B77ED5}">
      <dgm:prSet phldrT="[Text]" custT="1"/>
      <dgm:spPr/>
      <dgm:t>
        <a:bodyPr/>
        <a:lstStyle/>
        <a:p>
          <a:r>
            <a:rPr lang="en-AU" sz="1800" b="1" dirty="0">
              <a:latin typeface="+mj-lt"/>
            </a:rPr>
            <a:t>Sell</a:t>
          </a:r>
        </a:p>
      </dgm:t>
    </dgm:pt>
    <dgm:pt modelId="{93DD9B06-95BB-496F-90C3-3418CA4C3AE8}" type="parTrans" cxnId="{140FE5BB-E22B-4BA9-AD38-C2018A90B353}">
      <dgm:prSet/>
      <dgm:spPr/>
      <dgm:t>
        <a:bodyPr/>
        <a:lstStyle/>
        <a:p>
          <a:endParaRPr lang="en-AU" sz="1800" b="1">
            <a:latin typeface="+mj-lt"/>
          </a:endParaRPr>
        </a:p>
      </dgm:t>
    </dgm:pt>
    <dgm:pt modelId="{53DF42C2-8E3C-4AF6-B6F3-85DB84565B9E}" type="sibTrans" cxnId="{140FE5BB-E22B-4BA9-AD38-C2018A90B353}">
      <dgm:prSet/>
      <dgm:spPr/>
      <dgm:t>
        <a:bodyPr/>
        <a:lstStyle/>
        <a:p>
          <a:endParaRPr lang="en-AU" sz="1800" b="1">
            <a:latin typeface="+mj-lt"/>
          </a:endParaRPr>
        </a:p>
      </dgm:t>
    </dgm:pt>
    <dgm:pt modelId="{BE96DC9F-90BF-4580-8DA7-A00788689E36}">
      <dgm:prSet phldrT="[Text]" custT="1"/>
      <dgm:spPr/>
      <dgm:t>
        <a:bodyPr/>
        <a:lstStyle/>
        <a:p>
          <a:r>
            <a:rPr lang="en-AU" sz="1800" b="1" dirty="0">
              <a:latin typeface="+mj-lt"/>
            </a:rPr>
            <a:t>Review</a:t>
          </a:r>
        </a:p>
      </dgm:t>
    </dgm:pt>
    <dgm:pt modelId="{605B381A-C11E-49AB-8AB8-E0DEC8D0A9B2}" type="parTrans" cxnId="{71B289DB-B07A-45A8-8312-C3B58EE32FA5}">
      <dgm:prSet/>
      <dgm:spPr/>
      <dgm:t>
        <a:bodyPr/>
        <a:lstStyle/>
        <a:p>
          <a:endParaRPr lang="en-AU" sz="1800"/>
        </a:p>
      </dgm:t>
    </dgm:pt>
    <dgm:pt modelId="{83BE8845-484E-4138-9838-D6F053D628A9}" type="sibTrans" cxnId="{71B289DB-B07A-45A8-8312-C3B58EE32FA5}">
      <dgm:prSet/>
      <dgm:spPr/>
      <dgm:t>
        <a:bodyPr/>
        <a:lstStyle/>
        <a:p>
          <a:endParaRPr lang="en-AU" sz="1800"/>
        </a:p>
      </dgm:t>
    </dgm:pt>
    <dgm:pt modelId="{27E14C8B-FCC1-4678-84F9-0385114A5DAB}" type="pres">
      <dgm:prSet presAssocID="{394B922A-D962-4D5A-A966-B770AF123386}" presName="Name0" presStyleCnt="0">
        <dgm:presLayoutVars>
          <dgm:chMax val="1"/>
          <dgm:chPref val="1"/>
          <dgm:dir/>
          <dgm:animOne val="branch"/>
          <dgm:animLvl val="lvl"/>
        </dgm:presLayoutVars>
      </dgm:prSet>
      <dgm:spPr/>
    </dgm:pt>
    <dgm:pt modelId="{BB52F26B-6BB0-4EA8-A0C1-446EA3F5A4C8}" type="pres">
      <dgm:prSet presAssocID="{9EB0C38A-5191-4E43-87BE-2AAF99C95CDE}" presName="Parent" presStyleLbl="node0" presStyleIdx="0" presStyleCnt="1">
        <dgm:presLayoutVars>
          <dgm:chMax val="6"/>
          <dgm:chPref val="6"/>
        </dgm:presLayoutVars>
      </dgm:prSet>
      <dgm:spPr/>
    </dgm:pt>
    <dgm:pt modelId="{1573F369-A888-451E-8DB7-D73FFE4EDC7C}" type="pres">
      <dgm:prSet presAssocID="{960BDDAE-ABEB-4D87-93E0-D8BC29D2A0B3}" presName="Accent1" presStyleCnt="0"/>
      <dgm:spPr/>
    </dgm:pt>
    <dgm:pt modelId="{13127D0B-E5FF-481A-A82A-CCB43C11AC92}" type="pres">
      <dgm:prSet presAssocID="{960BDDAE-ABEB-4D87-93E0-D8BC29D2A0B3}" presName="Accent" presStyleLbl="bgShp" presStyleIdx="0" presStyleCnt="6"/>
      <dgm:spPr/>
    </dgm:pt>
    <dgm:pt modelId="{9CC9AC14-1421-420E-A706-51DF1C6FD5D8}" type="pres">
      <dgm:prSet presAssocID="{960BDDAE-ABEB-4D87-93E0-D8BC29D2A0B3}" presName="Child1" presStyleLbl="node1" presStyleIdx="0" presStyleCnt="6">
        <dgm:presLayoutVars>
          <dgm:chMax val="0"/>
          <dgm:chPref val="0"/>
          <dgm:bulletEnabled val="1"/>
        </dgm:presLayoutVars>
      </dgm:prSet>
      <dgm:spPr/>
    </dgm:pt>
    <dgm:pt modelId="{47E3F082-7184-4E58-805D-8BF6E1B5A57E}" type="pres">
      <dgm:prSet presAssocID="{8E7F6BBB-6D20-4B41-BDE6-2FD8447B3971}" presName="Accent2" presStyleCnt="0"/>
      <dgm:spPr/>
    </dgm:pt>
    <dgm:pt modelId="{A613FF5C-376C-4029-A894-5E585AE3F4C9}" type="pres">
      <dgm:prSet presAssocID="{8E7F6BBB-6D20-4B41-BDE6-2FD8447B3971}" presName="Accent" presStyleLbl="bgShp" presStyleIdx="1" presStyleCnt="6"/>
      <dgm:spPr/>
    </dgm:pt>
    <dgm:pt modelId="{67106FF0-286B-4A23-AE62-D774DA09CA1E}" type="pres">
      <dgm:prSet presAssocID="{8E7F6BBB-6D20-4B41-BDE6-2FD8447B3971}" presName="Child2" presStyleLbl="node1" presStyleIdx="1" presStyleCnt="6">
        <dgm:presLayoutVars>
          <dgm:chMax val="0"/>
          <dgm:chPref val="0"/>
          <dgm:bulletEnabled val="1"/>
        </dgm:presLayoutVars>
      </dgm:prSet>
      <dgm:spPr/>
    </dgm:pt>
    <dgm:pt modelId="{89F20BB7-96D7-4325-A289-20100D298C83}" type="pres">
      <dgm:prSet presAssocID="{387DBAD8-7B93-4CDF-8CF7-5C5157123267}" presName="Accent3" presStyleCnt="0"/>
      <dgm:spPr/>
    </dgm:pt>
    <dgm:pt modelId="{A70031ED-7F95-4663-B81B-C0074BB6B46A}" type="pres">
      <dgm:prSet presAssocID="{387DBAD8-7B93-4CDF-8CF7-5C5157123267}" presName="Accent" presStyleLbl="bgShp" presStyleIdx="2" presStyleCnt="6"/>
      <dgm:spPr/>
    </dgm:pt>
    <dgm:pt modelId="{743B2815-54C0-4191-989F-65A147FC91BE}" type="pres">
      <dgm:prSet presAssocID="{387DBAD8-7B93-4CDF-8CF7-5C5157123267}" presName="Child3" presStyleLbl="node1" presStyleIdx="2" presStyleCnt="6">
        <dgm:presLayoutVars>
          <dgm:chMax val="0"/>
          <dgm:chPref val="0"/>
          <dgm:bulletEnabled val="1"/>
        </dgm:presLayoutVars>
      </dgm:prSet>
      <dgm:spPr/>
    </dgm:pt>
    <dgm:pt modelId="{4BE23C8C-64DE-4037-B8E8-AC87601EB75F}" type="pres">
      <dgm:prSet presAssocID="{1E829680-EBC1-4775-8FC7-68A206C23008}" presName="Accent4" presStyleCnt="0"/>
      <dgm:spPr/>
    </dgm:pt>
    <dgm:pt modelId="{75A526DC-9B52-45FE-9F9D-E38519F5DB38}" type="pres">
      <dgm:prSet presAssocID="{1E829680-EBC1-4775-8FC7-68A206C23008}" presName="Accent" presStyleLbl="bgShp" presStyleIdx="3" presStyleCnt="6"/>
      <dgm:spPr/>
    </dgm:pt>
    <dgm:pt modelId="{A6A4F455-6825-41E5-9B49-E93447C6CD46}" type="pres">
      <dgm:prSet presAssocID="{1E829680-EBC1-4775-8FC7-68A206C23008}" presName="Child4" presStyleLbl="node1" presStyleIdx="3" presStyleCnt="6">
        <dgm:presLayoutVars>
          <dgm:chMax val="0"/>
          <dgm:chPref val="0"/>
          <dgm:bulletEnabled val="1"/>
        </dgm:presLayoutVars>
      </dgm:prSet>
      <dgm:spPr/>
    </dgm:pt>
    <dgm:pt modelId="{58F0D0AE-569E-40F9-AF7C-07545AC73605}" type="pres">
      <dgm:prSet presAssocID="{DF2C26A3-5B20-4EB0-BF42-5C6DB8B77ED5}" presName="Accent5" presStyleCnt="0"/>
      <dgm:spPr/>
    </dgm:pt>
    <dgm:pt modelId="{DC0A04D7-7D4F-4908-A2C6-4CC39798D74B}" type="pres">
      <dgm:prSet presAssocID="{DF2C26A3-5B20-4EB0-BF42-5C6DB8B77ED5}" presName="Accent" presStyleLbl="bgShp" presStyleIdx="4" presStyleCnt="6"/>
      <dgm:spPr/>
    </dgm:pt>
    <dgm:pt modelId="{14BDB5F6-5D95-4456-941B-290E6E9602E8}" type="pres">
      <dgm:prSet presAssocID="{DF2C26A3-5B20-4EB0-BF42-5C6DB8B77ED5}" presName="Child5" presStyleLbl="node1" presStyleIdx="4" presStyleCnt="6">
        <dgm:presLayoutVars>
          <dgm:chMax val="0"/>
          <dgm:chPref val="0"/>
          <dgm:bulletEnabled val="1"/>
        </dgm:presLayoutVars>
      </dgm:prSet>
      <dgm:spPr/>
    </dgm:pt>
    <dgm:pt modelId="{82C63426-00E0-457C-AAD8-5CF9C908D702}" type="pres">
      <dgm:prSet presAssocID="{BE96DC9F-90BF-4580-8DA7-A00788689E36}" presName="Accent6" presStyleCnt="0"/>
      <dgm:spPr/>
    </dgm:pt>
    <dgm:pt modelId="{95F07BA3-69CD-458C-B081-C01207A4431B}" type="pres">
      <dgm:prSet presAssocID="{BE96DC9F-90BF-4580-8DA7-A00788689E36}" presName="Accent" presStyleLbl="bgShp" presStyleIdx="5" presStyleCnt="6"/>
      <dgm:spPr/>
    </dgm:pt>
    <dgm:pt modelId="{AE46B7C5-5C8F-479C-AA5A-C5D24B0CBC2E}" type="pres">
      <dgm:prSet presAssocID="{BE96DC9F-90BF-4580-8DA7-A00788689E36}" presName="Child6" presStyleLbl="node1" presStyleIdx="5" presStyleCnt="6">
        <dgm:presLayoutVars>
          <dgm:chMax val="0"/>
          <dgm:chPref val="0"/>
          <dgm:bulletEnabled val="1"/>
        </dgm:presLayoutVars>
      </dgm:prSet>
      <dgm:spPr/>
    </dgm:pt>
  </dgm:ptLst>
  <dgm:cxnLst>
    <dgm:cxn modelId="{82D7A723-8108-4DC6-A4B7-6C74CAB80B5A}" srcId="{9EB0C38A-5191-4E43-87BE-2AAF99C95CDE}" destId="{387DBAD8-7B93-4CDF-8CF7-5C5157123267}" srcOrd="2" destOrd="0" parTransId="{9E6D8159-108A-4822-BD93-AA24BAD544A5}" sibTransId="{D2029EC4-EB26-4506-AA53-A4F37ACF0013}"/>
    <dgm:cxn modelId="{93959A2D-86EE-4D98-8EA6-ACEAC6D5CF5D}" srcId="{9EB0C38A-5191-4E43-87BE-2AAF99C95CDE}" destId="{960BDDAE-ABEB-4D87-93E0-D8BC29D2A0B3}" srcOrd="0" destOrd="0" parTransId="{B0667524-65F5-4EC4-92EE-CB3136734C6E}" sibTransId="{D118B5B8-3419-4831-B8A0-9852262F2A32}"/>
    <dgm:cxn modelId="{5B06E332-C0B4-48EF-94BF-89F90CAC26A9}" type="presOf" srcId="{BE96DC9F-90BF-4580-8DA7-A00788689E36}" destId="{AE46B7C5-5C8F-479C-AA5A-C5D24B0CBC2E}" srcOrd="0" destOrd="0" presId="urn:microsoft.com/office/officeart/2011/layout/HexagonRadial"/>
    <dgm:cxn modelId="{EF3AF332-8E4D-4C94-8228-BA6AE98D1150}" type="presOf" srcId="{387DBAD8-7B93-4CDF-8CF7-5C5157123267}" destId="{743B2815-54C0-4191-989F-65A147FC91BE}" srcOrd="0" destOrd="0" presId="urn:microsoft.com/office/officeart/2011/layout/HexagonRadial"/>
    <dgm:cxn modelId="{E2B11C37-9524-4ADE-8380-9A2E67709A44}" srcId="{394B922A-D962-4D5A-A966-B770AF123386}" destId="{9EB0C38A-5191-4E43-87BE-2AAF99C95CDE}" srcOrd="0" destOrd="0" parTransId="{C43C3869-8C25-45B1-8C0A-3425A813D559}" sibTransId="{1F4165C6-30F8-4249-AD93-5E5913691A26}"/>
    <dgm:cxn modelId="{0F33B761-F1E2-4D5B-BD9F-ED20CCF0D3EB}" type="presOf" srcId="{9EB0C38A-5191-4E43-87BE-2AAF99C95CDE}" destId="{BB52F26B-6BB0-4EA8-A0C1-446EA3F5A4C8}" srcOrd="0" destOrd="0" presId="urn:microsoft.com/office/officeart/2011/layout/HexagonRadial"/>
    <dgm:cxn modelId="{6D04FC43-444F-403C-8372-D3E44046F85A}" srcId="{9EB0C38A-5191-4E43-87BE-2AAF99C95CDE}" destId="{8E7F6BBB-6D20-4B41-BDE6-2FD8447B3971}" srcOrd="1" destOrd="0" parTransId="{7E5A2162-5A79-4EC2-9E65-5DF51BF149C6}" sibTransId="{B543B047-45D7-4E40-BA0C-E383601D088E}"/>
    <dgm:cxn modelId="{68B21893-7A89-4BEB-84EB-698A776B2D5C}" type="presOf" srcId="{960BDDAE-ABEB-4D87-93E0-D8BC29D2A0B3}" destId="{9CC9AC14-1421-420E-A706-51DF1C6FD5D8}" srcOrd="0" destOrd="0" presId="urn:microsoft.com/office/officeart/2011/layout/HexagonRadial"/>
    <dgm:cxn modelId="{5410E896-812C-49E5-B897-8F5F3279943F}" srcId="{9EB0C38A-5191-4E43-87BE-2AAF99C95CDE}" destId="{1E829680-EBC1-4775-8FC7-68A206C23008}" srcOrd="3" destOrd="0" parTransId="{D62EBAD8-A38F-4B71-81AE-02250E78E8EB}" sibTransId="{F32841D0-14E7-4642-AE15-A3EDE4634B40}"/>
    <dgm:cxn modelId="{CB411E9E-64B5-411A-8C39-60ECBEFF115F}" type="presOf" srcId="{1E829680-EBC1-4775-8FC7-68A206C23008}" destId="{A6A4F455-6825-41E5-9B49-E93447C6CD46}" srcOrd="0" destOrd="0" presId="urn:microsoft.com/office/officeart/2011/layout/HexagonRadial"/>
    <dgm:cxn modelId="{E8DC7DB1-1883-49E7-9A25-96CA7BC17F62}" type="presOf" srcId="{DF2C26A3-5B20-4EB0-BF42-5C6DB8B77ED5}" destId="{14BDB5F6-5D95-4456-941B-290E6E9602E8}" srcOrd="0" destOrd="0" presId="urn:microsoft.com/office/officeart/2011/layout/HexagonRadial"/>
    <dgm:cxn modelId="{140FE5BB-E22B-4BA9-AD38-C2018A90B353}" srcId="{9EB0C38A-5191-4E43-87BE-2AAF99C95CDE}" destId="{DF2C26A3-5B20-4EB0-BF42-5C6DB8B77ED5}" srcOrd="4" destOrd="0" parTransId="{93DD9B06-95BB-496F-90C3-3418CA4C3AE8}" sibTransId="{53DF42C2-8E3C-4AF6-B6F3-85DB84565B9E}"/>
    <dgm:cxn modelId="{71B289DB-B07A-45A8-8312-C3B58EE32FA5}" srcId="{9EB0C38A-5191-4E43-87BE-2AAF99C95CDE}" destId="{BE96DC9F-90BF-4580-8DA7-A00788689E36}" srcOrd="5" destOrd="0" parTransId="{605B381A-C11E-49AB-8AB8-E0DEC8D0A9B2}" sibTransId="{83BE8845-484E-4138-9838-D6F053D628A9}"/>
    <dgm:cxn modelId="{982438DD-C645-4077-8C05-A99324F1E166}" type="presOf" srcId="{8E7F6BBB-6D20-4B41-BDE6-2FD8447B3971}" destId="{67106FF0-286B-4A23-AE62-D774DA09CA1E}" srcOrd="0" destOrd="0" presId="urn:microsoft.com/office/officeart/2011/layout/HexagonRadial"/>
    <dgm:cxn modelId="{55E6CDE4-6065-4B31-AEB3-9B7158D93AB0}" type="presOf" srcId="{394B922A-D962-4D5A-A966-B770AF123386}" destId="{27E14C8B-FCC1-4678-84F9-0385114A5DAB}" srcOrd="0" destOrd="0" presId="urn:microsoft.com/office/officeart/2011/layout/HexagonRadial"/>
    <dgm:cxn modelId="{EACABF33-22FF-4F42-AB32-76DAB1155DF5}" type="presParOf" srcId="{27E14C8B-FCC1-4678-84F9-0385114A5DAB}" destId="{BB52F26B-6BB0-4EA8-A0C1-446EA3F5A4C8}" srcOrd="0" destOrd="0" presId="urn:microsoft.com/office/officeart/2011/layout/HexagonRadial"/>
    <dgm:cxn modelId="{47C6F4F9-8E04-4FD3-8D77-03F122F87E51}" type="presParOf" srcId="{27E14C8B-FCC1-4678-84F9-0385114A5DAB}" destId="{1573F369-A888-451E-8DB7-D73FFE4EDC7C}" srcOrd="1" destOrd="0" presId="urn:microsoft.com/office/officeart/2011/layout/HexagonRadial"/>
    <dgm:cxn modelId="{08ABBAE4-4219-491B-AEBC-C8C65054D767}" type="presParOf" srcId="{1573F369-A888-451E-8DB7-D73FFE4EDC7C}" destId="{13127D0B-E5FF-481A-A82A-CCB43C11AC92}" srcOrd="0" destOrd="0" presId="urn:microsoft.com/office/officeart/2011/layout/HexagonRadial"/>
    <dgm:cxn modelId="{E09FFD16-04F8-443B-9675-38336645EB95}" type="presParOf" srcId="{27E14C8B-FCC1-4678-84F9-0385114A5DAB}" destId="{9CC9AC14-1421-420E-A706-51DF1C6FD5D8}" srcOrd="2" destOrd="0" presId="urn:microsoft.com/office/officeart/2011/layout/HexagonRadial"/>
    <dgm:cxn modelId="{46C34A8C-18E2-47AB-8F15-7318678DCBFF}" type="presParOf" srcId="{27E14C8B-FCC1-4678-84F9-0385114A5DAB}" destId="{47E3F082-7184-4E58-805D-8BF6E1B5A57E}" srcOrd="3" destOrd="0" presId="urn:microsoft.com/office/officeart/2011/layout/HexagonRadial"/>
    <dgm:cxn modelId="{07FC0795-349A-49BC-9582-61C63C66AF5F}" type="presParOf" srcId="{47E3F082-7184-4E58-805D-8BF6E1B5A57E}" destId="{A613FF5C-376C-4029-A894-5E585AE3F4C9}" srcOrd="0" destOrd="0" presId="urn:microsoft.com/office/officeart/2011/layout/HexagonRadial"/>
    <dgm:cxn modelId="{A552FFD5-39F1-4166-9AA4-FCAE6E95B2A9}" type="presParOf" srcId="{27E14C8B-FCC1-4678-84F9-0385114A5DAB}" destId="{67106FF0-286B-4A23-AE62-D774DA09CA1E}" srcOrd="4" destOrd="0" presId="urn:microsoft.com/office/officeart/2011/layout/HexagonRadial"/>
    <dgm:cxn modelId="{D81C4F73-FDB0-4561-8086-10ABD1EFB6F4}" type="presParOf" srcId="{27E14C8B-FCC1-4678-84F9-0385114A5DAB}" destId="{89F20BB7-96D7-4325-A289-20100D298C83}" srcOrd="5" destOrd="0" presId="urn:microsoft.com/office/officeart/2011/layout/HexagonRadial"/>
    <dgm:cxn modelId="{7BAA7272-BCB2-4377-9180-2CA00735129B}" type="presParOf" srcId="{89F20BB7-96D7-4325-A289-20100D298C83}" destId="{A70031ED-7F95-4663-B81B-C0074BB6B46A}" srcOrd="0" destOrd="0" presId="urn:microsoft.com/office/officeart/2011/layout/HexagonRadial"/>
    <dgm:cxn modelId="{7A947EE0-83B3-430A-A317-C68AA6CCD0A2}" type="presParOf" srcId="{27E14C8B-FCC1-4678-84F9-0385114A5DAB}" destId="{743B2815-54C0-4191-989F-65A147FC91BE}" srcOrd="6" destOrd="0" presId="urn:microsoft.com/office/officeart/2011/layout/HexagonRadial"/>
    <dgm:cxn modelId="{511CBBD3-B136-4E32-9BD1-D58CFF6F784D}" type="presParOf" srcId="{27E14C8B-FCC1-4678-84F9-0385114A5DAB}" destId="{4BE23C8C-64DE-4037-B8E8-AC87601EB75F}" srcOrd="7" destOrd="0" presId="urn:microsoft.com/office/officeart/2011/layout/HexagonRadial"/>
    <dgm:cxn modelId="{61B5BA02-7AB4-4668-ADFB-C1728903D09F}" type="presParOf" srcId="{4BE23C8C-64DE-4037-B8E8-AC87601EB75F}" destId="{75A526DC-9B52-45FE-9F9D-E38519F5DB38}" srcOrd="0" destOrd="0" presId="urn:microsoft.com/office/officeart/2011/layout/HexagonRadial"/>
    <dgm:cxn modelId="{BEAC1CBA-3308-4BFB-812B-79E19BDBC553}" type="presParOf" srcId="{27E14C8B-FCC1-4678-84F9-0385114A5DAB}" destId="{A6A4F455-6825-41E5-9B49-E93447C6CD46}" srcOrd="8" destOrd="0" presId="urn:microsoft.com/office/officeart/2011/layout/HexagonRadial"/>
    <dgm:cxn modelId="{505C66A0-A726-4A2B-9D90-F39A2F48B7F2}" type="presParOf" srcId="{27E14C8B-FCC1-4678-84F9-0385114A5DAB}" destId="{58F0D0AE-569E-40F9-AF7C-07545AC73605}" srcOrd="9" destOrd="0" presId="urn:microsoft.com/office/officeart/2011/layout/HexagonRadial"/>
    <dgm:cxn modelId="{29BDB91A-4BFA-4C65-AF53-FC696585196F}" type="presParOf" srcId="{58F0D0AE-569E-40F9-AF7C-07545AC73605}" destId="{DC0A04D7-7D4F-4908-A2C6-4CC39798D74B}" srcOrd="0" destOrd="0" presId="urn:microsoft.com/office/officeart/2011/layout/HexagonRadial"/>
    <dgm:cxn modelId="{4BA23F94-4177-426C-B573-1A20467C09E7}" type="presParOf" srcId="{27E14C8B-FCC1-4678-84F9-0385114A5DAB}" destId="{14BDB5F6-5D95-4456-941B-290E6E9602E8}" srcOrd="10" destOrd="0" presId="urn:microsoft.com/office/officeart/2011/layout/HexagonRadial"/>
    <dgm:cxn modelId="{CFB4A678-5441-4BFE-8DC8-A58F7D6A63BD}" type="presParOf" srcId="{27E14C8B-FCC1-4678-84F9-0385114A5DAB}" destId="{82C63426-00E0-457C-AAD8-5CF9C908D702}" srcOrd="11" destOrd="0" presId="urn:microsoft.com/office/officeart/2011/layout/HexagonRadial"/>
    <dgm:cxn modelId="{A80A8522-C628-4206-8CB2-72A0F06E3E3C}" type="presParOf" srcId="{82C63426-00E0-457C-AAD8-5CF9C908D702}" destId="{95F07BA3-69CD-458C-B081-C01207A4431B}" srcOrd="0" destOrd="0" presId="urn:microsoft.com/office/officeart/2011/layout/HexagonRadial"/>
    <dgm:cxn modelId="{F745BE47-6F6A-41F3-A502-EEE951CE3995}" type="presParOf" srcId="{27E14C8B-FCC1-4678-84F9-0385114A5DAB}" destId="{AE46B7C5-5C8F-479C-AA5A-C5D24B0CBC2E}" srcOrd="12" destOrd="0" presId="urn:microsoft.com/office/officeart/2011/layout/HexagonRadial"/>
  </dgm:cxnLst>
  <dgm:bg>
    <a:solidFill>
      <a:srgbClr val="00206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2F26B-6BB0-4EA8-A0C1-446EA3F5A4C8}">
      <dsp:nvSpPr>
        <dsp:cNvPr id="0" name=""/>
        <dsp:cNvSpPr/>
      </dsp:nvSpPr>
      <dsp:spPr>
        <a:xfrm>
          <a:off x="1368031" y="1360542"/>
          <a:ext cx="1729308" cy="149592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latin typeface="+mj-lt"/>
            </a:rPr>
            <a:t>Supply</a:t>
          </a:r>
        </a:p>
        <a:p>
          <a:pPr marL="0" lvl="0" indent="0" algn="ctr" defTabSz="800100">
            <a:lnSpc>
              <a:spcPct val="90000"/>
            </a:lnSpc>
            <a:spcBef>
              <a:spcPct val="0"/>
            </a:spcBef>
            <a:spcAft>
              <a:spcPct val="35000"/>
            </a:spcAft>
            <a:buNone/>
          </a:pPr>
          <a:r>
            <a:rPr lang="en-AU" sz="1800" b="1" kern="1200" dirty="0">
              <a:latin typeface="+mj-lt"/>
            </a:rPr>
            <a:t>Chain</a:t>
          </a:r>
        </a:p>
      </dsp:txBody>
      <dsp:txXfrm>
        <a:off x="1654602" y="1608437"/>
        <a:ext cx="1156166" cy="1000131"/>
      </dsp:txXfrm>
    </dsp:sp>
    <dsp:sp modelId="{A613FF5C-376C-4029-A894-5E585AE3F4C9}">
      <dsp:nvSpPr>
        <dsp:cNvPr id="0" name=""/>
        <dsp:cNvSpPr/>
      </dsp:nvSpPr>
      <dsp:spPr>
        <a:xfrm>
          <a:off x="2450910" y="644844"/>
          <a:ext cx="652462" cy="56218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C9AC14-1421-420E-A706-51DF1C6FD5D8}">
      <dsp:nvSpPr>
        <dsp:cNvPr id="0" name=""/>
        <dsp:cNvSpPr/>
      </dsp:nvSpPr>
      <dsp:spPr>
        <a:xfrm>
          <a:off x="1527325" y="0"/>
          <a:ext cx="1417155" cy="122600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latin typeface="+mj-lt"/>
            </a:rPr>
            <a:t>Plan</a:t>
          </a:r>
        </a:p>
      </dsp:txBody>
      <dsp:txXfrm>
        <a:off x="1762178" y="203175"/>
        <a:ext cx="947449" cy="819656"/>
      </dsp:txXfrm>
    </dsp:sp>
    <dsp:sp modelId="{A70031ED-7F95-4663-B81B-C0074BB6B46A}">
      <dsp:nvSpPr>
        <dsp:cNvPr id="0" name=""/>
        <dsp:cNvSpPr/>
      </dsp:nvSpPr>
      <dsp:spPr>
        <a:xfrm>
          <a:off x="3212385" y="1695827"/>
          <a:ext cx="652462" cy="56218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06FF0-286B-4A23-AE62-D774DA09CA1E}">
      <dsp:nvSpPr>
        <dsp:cNvPr id="0" name=""/>
        <dsp:cNvSpPr/>
      </dsp:nvSpPr>
      <dsp:spPr>
        <a:xfrm>
          <a:off x="2827022" y="754076"/>
          <a:ext cx="1417155" cy="122600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latin typeface="+mj-lt"/>
            </a:rPr>
            <a:t>Buy</a:t>
          </a:r>
        </a:p>
      </dsp:txBody>
      <dsp:txXfrm>
        <a:off x="3061875" y="957251"/>
        <a:ext cx="947449" cy="819656"/>
      </dsp:txXfrm>
    </dsp:sp>
    <dsp:sp modelId="{75A526DC-9B52-45FE-9F9D-E38519F5DB38}">
      <dsp:nvSpPr>
        <dsp:cNvPr id="0" name=""/>
        <dsp:cNvSpPr/>
      </dsp:nvSpPr>
      <dsp:spPr>
        <a:xfrm>
          <a:off x="2683416" y="2882190"/>
          <a:ext cx="652462" cy="56218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B2815-54C0-4191-989F-65A147FC91BE}">
      <dsp:nvSpPr>
        <dsp:cNvPr id="0" name=""/>
        <dsp:cNvSpPr/>
      </dsp:nvSpPr>
      <dsp:spPr>
        <a:xfrm>
          <a:off x="2827022" y="2236502"/>
          <a:ext cx="1417155" cy="122600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latin typeface="+mj-lt"/>
            </a:rPr>
            <a:t>Make</a:t>
          </a:r>
        </a:p>
      </dsp:txBody>
      <dsp:txXfrm>
        <a:off x="3061875" y="2439677"/>
        <a:ext cx="947449" cy="819656"/>
      </dsp:txXfrm>
    </dsp:sp>
    <dsp:sp modelId="{DC0A04D7-7D4F-4908-A2C6-4CC39798D74B}">
      <dsp:nvSpPr>
        <dsp:cNvPr id="0" name=""/>
        <dsp:cNvSpPr/>
      </dsp:nvSpPr>
      <dsp:spPr>
        <a:xfrm>
          <a:off x="1371249" y="3005339"/>
          <a:ext cx="652462" cy="56218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4F455-6825-41E5-9B49-E93447C6CD46}">
      <dsp:nvSpPr>
        <dsp:cNvPr id="0" name=""/>
        <dsp:cNvSpPr/>
      </dsp:nvSpPr>
      <dsp:spPr>
        <a:xfrm>
          <a:off x="1527325" y="2991421"/>
          <a:ext cx="1417155" cy="122600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latin typeface="+mj-lt"/>
            </a:rPr>
            <a:t>Move</a:t>
          </a:r>
        </a:p>
      </dsp:txBody>
      <dsp:txXfrm>
        <a:off x="1762178" y="3194596"/>
        <a:ext cx="947449" cy="819656"/>
      </dsp:txXfrm>
    </dsp:sp>
    <dsp:sp modelId="{95F07BA3-69CD-458C-B081-C01207A4431B}">
      <dsp:nvSpPr>
        <dsp:cNvPr id="0" name=""/>
        <dsp:cNvSpPr/>
      </dsp:nvSpPr>
      <dsp:spPr>
        <a:xfrm>
          <a:off x="597304" y="1954777"/>
          <a:ext cx="652462" cy="56218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DB5F6-5D95-4456-941B-290E6E9602E8}">
      <dsp:nvSpPr>
        <dsp:cNvPr id="0" name=""/>
        <dsp:cNvSpPr/>
      </dsp:nvSpPr>
      <dsp:spPr>
        <a:xfrm>
          <a:off x="221595" y="2237345"/>
          <a:ext cx="1417155" cy="122600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latin typeface="+mj-lt"/>
            </a:rPr>
            <a:t>Sell</a:t>
          </a:r>
        </a:p>
      </dsp:txBody>
      <dsp:txXfrm>
        <a:off x="456448" y="2440520"/>
        <a:ext cx="947449" cy="819656"/>
      </dsp:txXfrm>
    </dsp:sp>
    <dsp:sp modelId="{AE46B7C5-5C8F-479C-AA5A-C5D24B0CBC2E}">
      <dsp:nvSpPr>
        <dsp:cNvPr id="0" name=""/>
        <dsp:cNvSpPr/>
      </dsp:nvSpPr>
      <dsp:spPr>
        <a:xfrm>
          <a:off x="221595" y="752389"/>
          <a:ext cx="1417155" cy="122600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latin typeface="+mj-lt"/>
            </a:rPr>
            <a:t>Review</a:t>
          </a:r>
        </a:p>
      </dsp:txBody>
      <dsp:txXfrm>
        <a:off x="456448" y="955564"/>
        <a:ext cx="947449" cy="81965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6" name="Shape 466"/>
          <p:cNvSpPr>
            <a:spLocks noGrp="1" noRot="1" noChangeAspect="1"/>
          </p:cNvSpPr>
          <p:nvPr>
            <p:ph type="sldImg"/>
          </p:nvPr>
        </p:nvSpPr>
        <p:spPr>
          <a:xfrm>
            <a:off x="1143000" y="685800"/>
            <a:ext cx="4572000" cy="3429000"/>
          </a:xfrm>
          <a:prstGeom prst="rect">
            <a:avLst/>
          </a:prstGeom>
        </p:spPr>
        <p:txBody>
          <a:bodyPr/>
          <a:lstStyle/>
          <a:p>
            <a:endParaRPr/>
          </a:p>
        </p:txBody>
      </p:sp>
      <p:sp>
        <p:nvSpPr>
          <p:cNvPr id="467" name="Shape 4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xfrm>
            <a:off x="381000" y="685800"/>
            <a:ext cx="6096000" cy="3429000"/>
          </a:xfrm>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5484813"/>
            <a:ext cx="6096000" cy="3429000"/>
          </a:xfrm>
        </p:spPr>
      </p:sp>
      <p:sp>
        <p:nvSpPr>
          <p:cNvPr id="3" name="Notes Placeholder 2"/>
          <p:cNvSpPr>
            <a:spLocks noGrp="1"/>
          </p:cNvSpPr>
          <p:nvPr>
            <p:ph type="body" idx="1"/>
          </p:nvPr>
        </p:nvSpPr>
        <p:spPr>
          <a:xfrm>
            <a:off x="609600" y="609600"/>
            <a:ext cx="5486400" cy="411480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7E72F-BFB2-D748-87F9-5C2F0B5EB90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6772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DEC353-BE76-D44C-A5A4-EAD49E60D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454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FD8C9-0E50-E447-902C-0FDD378B7C22}" type="slidenum">
              <a:rPr lang="en-US" smtClean="0"/>
              <a:t>13</a:t>
            </a:fld>
            <a:endParaRPr lang="en-US"/>
          </a:p>
        </p:txBody>
      </p:sp>
    </p:spTree>
    <p:extLst>
      <p:ext uri="{BB962C8B-B14F-4D97-AF65-F5344CB8AC3E}">
        <p14:creationId xmlns:p14="http://schemas.microsoft.com/office/powerpoint/2010/main" val="23159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A7E72F-BFB2-D748-87F9-5C2F0B5EB908}" type="slidenum">
              <a:rPr lang="en-US" smtClean="0"/>
              <a:pPr/>
              <a:t>14</a:t>
            </a:fld>
            <a:endParaRPr lang="en-US" dirty="0"/>
          </a:p>
        </p:txBody>
      </p:sp>
    </p:spTree>
    <p:extLst>
      <p:ext uri="{BB962C8B-B14F-4D97-AF65-F5344CB8AC3E}">
        <p14:creationId xmlns:p14="http://schemas.microsoft.com/office/powerpoint/2010/main" val="2883347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A7E72F-BFB2-D748-87F9-5C2F0B5EB908}" type="slidenum">
              <a:rPr lang="en-US" smtClean="0"/>
              <a:pPr/>
              <a:t>15</a:t>
            </a:fld>
            <a:endParaRPr lang="en-US" dirty="0"/>
          </a:p>
        </p:txBody>
      </p:sp>
    </p:spTree>
    <p:extLst>
      <p:ext uri="{BB962C8B-B14F-4D97-AF65-F5344CB8AC3E}">
        <p14:creationId xmlns:p14="http://schemas.microsoft.com/office/powerpoint/2010/main" val="375382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A7E72F-BFB2-D748-87F9-5C2F0B5EB908}" type="slidenum">
              <a:rPr lang="en-US" smtClean="0"/>
              <a:pPr/>
              <a:t>16</a:t>
            </a:fld>
            <a:endParaRPr lang="en-US" dirty="0"/>
          </a:p>
        </p:txBody>
      </p:sp>
    </p:spTree>
    <p:extLst>
      <p:ext uri="{BB962C8B-B14F-4D97-AF65-F5344CB8AC3E}">
        <p14:creationId xmlns:p14="http://schemas.microsoft.com/office/powerpoint/2010/main" val="347492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A7E72F-BFB2-D748-87F9-5C2F0B5EB908}" type="slidenum">
              <a:rPr lang="en-US" smtClean="0"/>
              <a:pPr/>
              <a:t>17</a:t>
            </a:fld>
            <a:endParaRPr lang="en-US" dirty="0"/>
          </a:p>
        </p:txBody>
      </p:sp>
    </p:spTree>
    <p:extLst>
      <p:ext uri="{BB962C8B-B14F-4D97-AF65-F5344CB8AC3E}">
        <p14:creationId xmlns:p14="http://schemas.microsoft.com/office/powerpoint/2010/main" val="2392313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A7E72F-BFB2-D748-87F9-5C2F0B5EB908}" type="slidenum">
              <a:rPr lang="en-US" smtClean="0"/>
              <a:pPr/>
              <a:t>18</a:t>
            </a:fld>
            <a:endParaRPr lang="en-US" dirty="0"/>
          </a:p>
        </p:txBody>
      </p:sp>
    </p:spTree>
    <p:extLst>
      <p:ext uri="{BB962C8B-B14F-4D97-AF65-F5344CB8AC3E}">
        <p14:creationId xmlns:p14="http://schemas.microsoft.com/office/powerpoint/2010/main" val="2863391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A7E72F-BFB2-D748-87F9-5C2F0B5EB908}" type="slidenum">
              <a:rPr lang="en-US" smtClean="0"/>
              <a:pPr/>
              <a:t>19</a:t>
            </a:fld>
            <a:endParaRPr lang="en-US" dirty="0"/>
          </a:p>
        </p:txBody>
      </p:sp>
    </p:spTree>
    <p:extLst>
      <p:ext uri="{BB962C8B-B14F-4D97-AF65-F5344CB8AC3E}">
        <p14:creationId xmlns:p14="http://schemas.microsoft.com/office/powerpoint/2010/main" val="42305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3" name="Shape 2893"/>
          <p:cNvSpPr>
            <a:spLocks noGrp="1" noRot="1" noChangeAspect="1"/>
          </p:cNvSpPr>
          <p:nvPr>
            <p:ph type="sldImg"/>
          </p:nvPr>
        </p:nvSpPr>
        <p:spPr>
          <a:xfrm>
            <a:off x="381000" y="685800"/>
            <a:ext cx="6096000" cy="3429000"/>
          </a:xfrm>
          <a:prstGeom prst="rect">
            <a:avLst/>
          </a:prstGeom>
        </p:spPr>
        <p:txBody>
          <a:bodyPr/>
          <a:lstStyle/>
          <a:p>
            <a:endParaRPr/>
          </a:p>
        </p:txBody>
      </p:sp>
      <p:sp>
        <p:nvSpPr>
          <p:cNvPr id="2894" name="Shape 2894"/>
          <p:cNvSpPr>
            <a:spLocks noGrp="1"/>
          </p:cNvSpPr>
          <p:nvPr>
            <p:ph type="body" sz="quarter" idx="1"/>
          </p:nvPr>
        </p:nvSpPr>
        <p:spPr>
          <a:prstGeom prst="rect">
            <a:avLst/>
          </a:prstGeom>
        </p:spPr>
        <p:txBody>
          <a:bodyPr/>
          <a:lstStyle>
            <a:lvl1pPr>
              <a:defRPr>
                <a:latin typeface="+mn-lt"/>
                <a:ea typeface="+mn-ea"/>
                <a:cs typeface="+mn-cs"/>
                <a:sym typeface="Helvetica"/>
              </a:defRPr>
            </a:lvl1pPr>
          </a:lstStyle>
          <a:p>
            <a:r>
              <a:t>Note: Send to back the “Gradient” shape, add your image into “Image Placeholder”, right click on it and “Send to Back” to get the gradient effect.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5A33EA-C563-45B9-AAD9-E8BDD0377974}" type="slidenum">
              <a:rPr lang="en-US" smtClean="0"/>
              <a:pPr>
                <a:defRPr/>
              </a:pPr>
              <a:t>2</a:t>
            </a:fld>
            <a:endParaRPr lang="en-US"/>
          </a:p>
        </p:txBody>
      </p:sp>
    </p:spTree>
    <p:extLst>
      <p:ext uri="{BB962C8B-B14F-4D97-AF65-F5344CB8AC3E}">
        <p14:creationId xmlns:p14="http://schemas.microsoft.com/office/powerpoint/2010/main" val="389698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572000"/>
            <a:ext cx="6096000" cy="3429000"/>
          </a:xfrm>
        </p:spPr>
      </p:sp>
      <p:sp>
        <p:nvSpPr>
          <p:cNvPr id="3" name="Notes Placeholder 2"/>
          <p:cNvSpPr>
            <a:spLocks noGrp="1"/>
          </p:cNvSpPr>
          <p:nvPr>
            <p:ph type="body" idx="1"/>
          </p:nvPr>
        </p:nvSpPr>
        <p:spPr>
          <a:xfrm>
            <a:off x="609600" y="457200"/>
            <a:ext cx="5486400" cy="4114800"/>
          </a:xfrm>
        </p:spPr>
        <p:txBody>
          <a:bodyPr/>
          <a:lstStyle/>
          <a:p>
            <a:endParaRPr lang="en-US" dirty="0"/>
          </a:p>
        </p:txBody>
      </p:sp>
      <p:sp>
        <p:nvSpPr>
          <p:cNvPr id="4" name="Slide Number Placeholder 3"/>
          <p:cNvSpPr>
            <a:spLocks noGrp="1"/>
          </p:cNvSpPr>
          <p:nvPr>
            <p:ph type="sldNum" sz="quarter" idx="5"/>
          </p:nvPr>
        </p:nvSpPr>
        <p:spPr/>
        <p:txBody>
          <a:bodyPr/>
          <a:lstStyle/>
          <a:p>
            <a:fld id="{5DA7E72F-BFB2-D748-87F9-5C2F0B5EB908}" type="slidenum">
              <a:rPr lang="en-US" smtClean="0"/>
              <a:pPr/>
              <a:t>3</a:t>
            </a:fld>
            <a:endParaRPr lang="en-US" dirty="0"/>
          </a:p>
        </p:txBody>
      </p:sp>
    </p:spTree>
    <p:extLst>
      <p:ext uri="{BB962C8B-B14F-4D97-AF65-F5344CB8AC3E}">
        <p14:creationId xmlns:p14="http://schemas.microsoft.com/office/powerpoint/2010/main" val="96483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7E72F-BFB2-D748-87F9-5C2F0B5EB9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476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686300"/>
            <a:ext cx="6096000" cy="3429000"/>
          </a:xfrm>
        </p:spPr>
      </p:sp>
      <p:sp>
        <p:nvSpPr>
          <p:cNvPr id="3" name="Notes Placeholder 2"/>
          <p:cNvSpPr>
            <a:spLocks noGrp="1"/>
          </p:cNvSpPr>
          <p:nvPr>
            <p:ph type="body" idx="1"/>
          </p:nvPr>
        </p:nvSpPr>
        <p:spPr>
          <a:xfrm>
            <a:off x="838200" y="762000"/>
            <a:ext cx="5486400" cy="411480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7E72F-BFB2-D748-87F9-5C2F0B5EB90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88642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5008563"/>
            <a:ext cx="6096000" cy="3429000"/>
          </a:xfrm>
        </p:spPr>
      </p:sp>
      <p:sp>
        <p:nvSpPr>
          <p:cNvPr id="3" name="Notes Placeholder 2"/>
          <p:cNvSpPr>
            <a:spLocks noGrp="1"/>
          </p:cNvSpPr>
          <p:nvPr>
            <p:ph type="body" idx="1"/>
          </p:nvPr>
        </p:nvSpPr>
        <p:spPr>
          <a:xfrm>
            <a:off x="685800" y="769938"/>
            <a:ext cx="5486400" cy="411480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7E72F-BFB2-D748-87F9-5C2F0B5EB90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9161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029200"/>
            <a:ext cx="6096000" cy="3429000"/>
          </a:xfrm>
        </p:spPr>
      </p:sp>
      <p:sp>
        <p:nvSpPr>
          <p:cNvPr id="3" name="Notes Placeholder 2"/>
          <p:cNvSpPr>
            <a:spLocks noGrp="1"/>
          </p:cNvSpPr>
          <p:nvPr>
            <p:ph type="body" idx="1"/>
          </p:nvPr>
        </p:nvSpPr>
        <p:spPr>
          <a:xfrm>
            <a:off x="685800" y="609600"/>
            <a:ext cx="5486400" cy="411480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7E72F-BFB2-D748-87F9-5C2F0B5EB90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4918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268913"/>
            <a:ext cx="6096000" cy="3429000"/>
          </a:xfrm>
        </p:spPr>
      </p:sp>
      <p:sp>
        <p:nvSpPr>
          <p:cNvPr id="3" name="Notes Placeholder 2"/>
          <p:cNvSpPr>
            <a:spLocks noGrp="1"/>
          </p:cNvSpPr>
          <p:nvPr>
            <p:ph type="body" idx="1"/>
          </p:nvPr>
        </p:nvSpPr>
        <p:spPr>
          <a:xfrm>
            <a:off x="685800" y="442774"/>
            <a:ext cx="5486400" cy="411480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7E72F-BFB2-D748-87F9-5C2F0B5EB90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1414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5029200"/>
            <a:ext cx="6096000" cy="3429000"/>
          </a:xfrm>
        </p:spPr>
      </p:sp>
      <p:sp>
        <p:nvSpPr>
          <p:cNvPr id="3" name="Notes Placeholder 2"/>
          <p:cNvSpPr>
            <a:spLocks noGrp="1"/>
          </p:cNvSpPr>
          <p:nvPr>
            <p:ph type="body" idx="1"/>
          </p:nvPr>
        </p:nvSpPr>
        <p:spPr>
          <a:xfrm>
            <a:off x="609600" y="304800"/>
            <a:ext cx="5486400" cy="411480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7E72F-BFB2-D748-87F9-5C2F0B5EB90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03658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Blank Slide copy">
    <p:spTree>
      <p:nvGrpSpPr>
        <p:cNvPr id="1" name=""/>
        <p:cNvGrpSpPr/>
        <p:nvPr/>
      </p:nvGrpSpPr>
      <p:grpSpPr>
        <a:xfrm>
          <a:off x="0" y="0"/>
          <a:ext cx="0" cy="0"/>
          <a:chOff x="0" y="0"/>
          <a:chExt cx="0" cy="0"/>
        </a:xfrm>
      </p:grpSpPr>
      <p:pic>
        <p:nvPicPr>
          <p:cNvPr id="25" name="Cornerstone_cover_1.jpg" descr="Cornerstone_cover_1.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6" name="Rectangle"/>
          <p:cNvSpPr/>
          <p:nvPr/>
        </p:nvSpPr>
        <p:spPr>
          <a:xfrm>
            <a:off x="-82485" y="12254976"/>
            <a:ext cx="24548970" cy="1463875"/>
          </a:xfrm>
          <a:prstGeom prst="rect">
            <a:avLst/>
          </a:prstGeom>
          <a:gradFill>
            <a:gsLst>
              <a:gs pos="0">
                <a:srgbClr val="182449"/>
              </a:gs>
              <a:gs pos="100000">
                <a:srgbClr val="010101">
                  <a:alpha val="0"/>
                </a:srgbClr>
              </a:gs>
            </a:gsLst>
            <a:lin ang="16102264"/>
          </a:gradFill>
          <a:ln w="12700">
            <a:miter lim="400000"/>
          </a:ln>
        </p:spPr>
        <p:txBody>
          <a:bodyPr lIns="45718" tIns="45718" rIns="45718" bIns="45718"/>
          <a:lstStyle/>
          <a:p>
            <a:pPr>
              <a:defRPr>
                <a:solidFill>
                  <a:srgbClr val="182449"/>
                </a:solidFill>
                <a:latin typeface="Helvetica Neue Medium"/>
                <a:ea typeface="Helvetica Neue Medium"/>
                <a:cs typeface="Helvetica Neue Medium"/>
                <a:sym typeface="Helvetica Neue Medium"/>
              </a:defRPr>
            </a:pPr>
            <a:endParaRPr/>
          </a:p>
        </p:txBody>
      </p:sp>
      <p:pic>
        <p:nvPicPr>
          <p:cNvPr id="27" name="concept_BlueCPM-Group_white.png" descr="concept_BlueCPM-Group_white.png"/>
          <p:cNvPicPr>
            <a:picLocks noChangeAspect="1"/>
          </p:cNvPicPr>
          <p:nvPr/>
        </p:nvPicPr>
        <p:blipFill>
          <a:blip r:embed="rId3"/>
          <a:stretch>
            <a:fillRect/>
          </a:stretch>
        </p:blipFill>
        <p:spPr>
          <a:xfrm>
            <a:off x="270197" y="12531638"/>
            <a:ext cx="3981521" cy="704536"/>
          </a:xfrm>
          <a:prstGeom prst="rect">
            <a:avLst/>
          </a:prstGeom>
          <a:ln w="12700">
            <a:miter lim="400000"/>
          </a:ln>
        </p:spPr>
      </p:pic>
      <p:sp>
        <p:nvSpPr>
          <p:cNvPr id="35" name="Slide Number"/>
          <p:cNvSpPr txBox="1">
            <a:spLocks noGrp="1"/>
          </p:cNvSpPr>
          <p:nvPr>
            <p:ph type="sldNum" sz="quarter" idx="2"/>
          </p:nvPr>
        </p:nvSpPr>
        <p:spPr>
          <a:xfrm>
            <a:off x="22145811" y="12589047"/>
            <a:ext cx="425078" cy="431801"/>
          </a:xfrm>
          <a:prstGeom prst="rect">
            <a:avLst/>
          </a:prstGeom>
        </p:spPr>
        <p:txBody>
          <a:bodyPr/>
          <a:lstStyle>
            <a:lvl1pPr>
              <a:defRPr>
                <a:latin typeface="+mn-lt"/>
                <a:ea typeface="+mn-ea"/>
                <a:cs typeface="+mn-cs"/>
                <a:sym typeface="Helvetica"/>
              </a:defRPr>
            </a:lvl1pPr>
          </a:lstStyle>
          <a:p>
            <a:fld id="{86CB4B4D-7CA3-9044-876B-883B54F8677D}" type="slidenum">
              <a:t>‹#›</a:t>
            </a:fld>
            <a:endParaRPr/>
          </a:p>
        </p:txBody>
      </p:sp>
      <p:pic>
        <p:nvPicPr>
          <p:cNvPr id="2" name="image9.png" descr="image9.png">
            <a:extLst>
              <a:ext uri="{FF2B5EF4-FFF2-40B4-BE49-F238E27FC236}">
                <a16:creationId xmlns:a16="http://schemas.microsoft.com/office/drawing/2014/main" id="{D71735BF-FC0A-B7F4-2036-E0291D10409A}"/>
              </a:ext>
            </a:extLst>
          </p:cNvPr>
          <p:cNvPicPr>
            <a:picLocks noChangeAspect="1"/>
          </p:cNvPicPr>
          <p:nvPr userDrawn="1"/>
        </p:nvPicPr>
        <p:blipFill>
          <a:blip r:embed="rId4"/>
          <a:srcRect t="12500" b="12499"/>
          <a:stretch>
            <a:fillRect/>
          </a:stretch>
        </p:blipFill>
        <p:spPr>
          <a:xfrm>
            <a:off x="50800" y="441330"/>
            <a:ext cx="6885413" cy="2582030"/>
          </a:xfrm>
          <a:prstGeom prst="rect">
            <a:avLst/>
          </a:prstGeom>
          <a:ln w="12700">
            <a:miter lim="400000"/>
          </a:ln>
        </p:spPr>
      </p:pic>
      <p:grpSp>
        <p:nvGrpSpPr>
          <p:cNvPr id="3" name="Group">
            <a:extLst>
              <a:ext uri="{FF2B5EF4-FFF2-40B4-BE49-F238E27FC236}">
                <a16:creationId xmlns:a16="http://schemas.microsoft.com/office/drawing/2014/main" id="{D667C19C-C2EA-FF20-5423-C17D003D4FEA}"/>
              </a:ext>
            </a:extLst>
          </p:cNvPr>
          <p:cNvGrpSpPr/>
          <p:nvPr userDrawn="1"/>
        </p:nvGrpSpPr>
        <p:grpSpPr>
          <a:xfrm>
            <a:off x="12265055" y="12201557"/>
            <a:ext cx="11576653" cy="1570712"/>
            <a:chOff x="0" y="0"/>
            <a:chExt cx="11576651" cy="1570710"/>
          </a:xfrm>
        </p:grpSpPr>
        <p:pic>
          <p:nvPicPr>
            <p:cNvPr id="4" name="image8.png" descr="image8.png">
              <a:extLst>
                <a:ext uri="{FF2B5EF4-FFF2-40B4-BE49-F238E27FC236}">
                  <a16:creationId xmlns:a16="http://schemas.microsoft.com/office/drawing/2014/main" id="{1CA641FA-03C6-093E-EBE4-4A3B93865B8E}"/>
                </a:ext>
              </a:extLst>
            </p:cNvPr>
            <p:cNvPicPr>
              <a:picLocks noChangeAspect="1"/>
            </p:cNvPicPr>
            <p:nvPr/>
          </p:nvPicPr>
          <p:blipFill>
            <a:blip r:embed="rId5"/>
            <a:stretch>
              <a:fillRect/>
            </a:stretch>
          </p:blipFill>
          <p:spPr>
            <a:xfrm>
              <a:off x="3456945" y="0"/>
              <a:ext cx="3966995" cy="1487623"/>
            </a:xfrm>
            <a:prstGeom prst="rect">
              <a:avLst/>
            </a:prstGeom>
            <a:ln w="12700" cap="flat">
              <a:noFill/>
              <a:miter lim="400000"/>
            </a:ln>
            <a:effectLst/>
          </p:spPr>
        </p:pic>
        <p:pic>
          <p:nvPicPr>
            <p:cNvPr id="5" name="image9.png" descr="image9.png">
              <a:extLst>
                <a:ext uri="{FF2B5EF4-FFF2-40B4-BE49-F238E27FC236}">
                  <a16:creationId xmlns:a16="http://schemas.microsoft.com/office/drawing/2014/main" id="{D201EFAF-82B4-0C7E-C201-C97BDC4D7C5D}"/>
                </a:ext>
              </a:extLst>
            </p:cNvPr>
            <p:cNvPicPr>
              <a:picLocks noChangeAspect="1"/>
            </p:cNvPicPr>
            <p:nvPr/>
          </p:nvPicPr>
          <p:blipFill>
            <a:blip r:embed="rId4"/>
            <a:stretch>
              <a:fillRect/>
            </a:stretch>
          </p:blipFill>
          <p:spPr>
            <a:xfrm>
              <a:off x="0" y="83087"/>
              <a:ext cx="2975246" cy="1487624"/>
            </a:xfrm>
            <a:prstGeom prst="rect">
              <a:avLst/>
            </a:prstGeom>
            <a:ln w="12700" cap="flat">
              <a:noFill/>
              <a:miter lim="400000"/>
            </a:ln>
            <a:effectLst/>
          </p:spPr>
        </p:pic>
        <p:pic>
          <p:nvPicPr>
            <p:cNvPr id="6" name="image10.png" descr="image10.png">
              <a:extLst>
                <a:ext uri="{FF2B5EF4-FFF2-40B4-BE49-F238E27FC236}">
                  <a16:creationId xmlns:a16="http://schemas.microsoft.com/office/drawing/2014/main" id="{10DAD63F-79A6-1A32-89B0-AE5AF61496FC}"/>
                </a:ext>
              </a:extLst>
            </p:cNvPr>
            <p:cNvPicPr>
              <a:picLocks noChangeAspect="1"/>
            </p:cNvPicPr>
            <p:nvPr/>
          </p:nvPicPr>
          <p:blipFill>
            <a:blip r:embed="rId6"/>
            <a:stretch>
              <a:fillRect/>
            </a:stretch>
          </p:blipFill>
          <p:spPr>
            <a:xfrm>
              <a:off x="7905638" y="341214"/>
              <a:ext cx="3671014" cy="945970"/>
            </a:xfrm>
            <a:prstGeom prst="rect">
              <a:avLst/>
            </a:prstGeom>
            <a:ln w="12700" cap="flat">
              <a:noFill/>
              <a:miter lim="400000"/>
            </a:ln>
            <a:effectLst/>
          </p:spPr>
        </p:pic>
        <p:sp>
          <p:nvSpPr>
            <p:cNvPr id="7" name="Line">
              <a:extLst>
                <a:ext uri="{FF2B5EF4-FFF2-40B4-BE49-F238E27FC236}">
                  <a16:creationId xmlns:a16="http://schemas.microsoft.com/office/drawing/2014/main" id="{482A2396-3BF2-34F7-9540-18C23B7DB79B}"/>
                </a:ext>
              </a:extLst>
            </p:cNvPr>
            <p:cNvSpPr/>
            <p:nvPr/>
          </p:nvSpPr>
          <p:spPr>
            <a:xfrm>
              <a:off x="3165295" y="355822"/>
              <a:ext cx="1" cy="916755"/>
            </a:xfrm>
            <a:prstGeom prst="line">
              <a:avLst/>
            </a:prstGeom>
            <a:noFill/>
            <a:ln w="12700" cap="flat">
              <a:solidFill>
                <a:srgbClr val="FFFFFF"/>
              </a:solidFill>
              <a:prstDash val="solid"/>
              <a:round/>
            </a:ln>
            <a:effectLst/>
          </p:spPr>
          <p:txBody>
            <a:bodyPr wrap="square" lIns="45718" tIns="45718" rIns="45718" bIns="45718" numCol="1" anchor="t">
              <a:noAutofit/>
            </a:bodyPr>
            <a:lstStyle/>
            <a:p>
              <a:pPr>
                <a:defRPr>
                  <a:latin typeface="Helvetica Neue Medium"/>
                  <a:ea typeface="Helvetica Neue Medium"/>
                  <a:cs typeface="Helvetica Neue Medium"/>
                  <a:sym typeface="Helvetica Neue Medium"/>
                </a:defRPr>
              </a:pPr>
              <a:endParaRPr/>
            </a:p>
          </p:txBody>
        </p:sp>
        <p:sp>
          <p:nvSpPr>
            <p:cNvPr id="8" name="Line">
              <a:extLst>
                <a:ext uri="{FF2B5EF4-FFF2-40B4-BE49-F238E27FC236}">
                  <a16:creationId xmlns:a16="http://schemas.microsoft.com/office/drawing/2014/main" id="{213C81E0-3D51-A397-7436-7090BB04CF53}"/>
                </a:ext>
              </a:extLst>
            </p:cNvPr>
            <p:cNvSpPr/>
            <p:nvPr/>
          </p:nvSpPr>
          <p:spPr>
            <a:xfrm>
              <a:off x="7535822" y="285434"/>
              <a:ext cx="1" cy="916755"/>
            </a:xfrm>
            <a:prstGeom prst="line">
              <a:avLst/>
            </a:prstGeom>
            <a:noFill/>
            <a:ln w="12700" cap="flat">
              <a:solidFill>
                <a:srgbClr val="FFFFFF"/>
              </a:solidFill>
              <a:prstDash val="solid"/>
              <a:round/>
            </a:ln>
            <a:effectLst/>
          </p:spPr>
          <p:txBody>
            <a:bodyPr wrap="square" lIns="45718" tIns="45718" rIns="45718" bIns="45718" numCol="1" anchor="t">
              <a:noAutofit/>
            </a:bodyPr>
            <a:lstStyle/>
            <a:p>
              <a:pPr>
                <a:defRPr>
                  <a:latin typeface="Helvetica Neue Medium"/>
                  <a:ea typeface="Helvetica Neue Medium"/>
                  <a:cs typeface="Helvetica Neue Medium"/>
                  <a:sym typeface="Helvetica Neue Medium"/>
                </a:defRPr>
              </a:pPr>
              <a:endParaRPr/>
            </a:p>
          </p:txBody>
        </p:sp>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6_Custom Layout">
    <p:spTree>
      <p:nvGrpSpPr>
        <p:cNvPr id="1" name=""/>
        <p:cNvGrpSpPr/>
        <p:nvPr/>
      </p:nvGrpSpPr>
      <p:grpSpPr>
        <a:xfrm>
          <a:off x="0" y="0"/>
          <a:ext cx="0" cy="0"/>
          <a:chOff x="0" y="0"/>
          <a:chExt cx="0" cy="0"/>
        </a:xfrm>
      </p:grpSpPr>
      <p:sp>
        <p:nvSpPr>
          <p:cNvPr id="350" name="Picture Placeholder 8"/>
          <p:cNvSpPr>
            <a:spLocks noGrp="1"/>
          </p:cNvSpPr>
          <p:nvPr>
            <p:ph type="pic" sz="half" idx="21"/>
          </p:nvPr>
        </p:nvSpPr>
        <p:spPr>
          <a:xfrm>
            <a:off x="13563600" y="685800"/>
            <a:ext cx="10172700" cy="13030200"/>
          </a:xfrm>
          <a:prstGeom prst="rect">
            <a:avLst/>
          </a:prstGeom>
        </p:spPr>
        <p:txBody>
          <a:bodyPr lIns="91439" tIns="45719" rIns="91439" bIns="45719">
            <a:noAutofit/>
          </a:bodyPr>
          <a:lstStyle/>
          <a:p>
            <a:endParaRPr/>
          </a:p>
        </p:txBody>
      </p:sp>
      <p:sp>
        <p:nvSpPr>
          <p:cNvPr id="351" name="Slide Number"/>
          <p:cNvSpPr txBox="1">
            <a:spLocks noGrp="1"/>
          </p:cNvSpPr>
          <p:nvPr>
            <p:ph type="sldNum" sz="quarter" idx="2"/>
          </p:nvPr>
        </p:nvSpPr>
        <p:spPr>
          <a:xfrm>
            <a:off x="16970659" y="12470748"/>
            <a:ext cx="504542" cy="483905"/>
          </a:xfrm>
          <a:prstGeom prst="rect">
            <a:avLst/>
          </a:prstGeom>
        </p:spPr>
        <p:txBody>
          <a:bodyPr lIns="91436" tIns="91436" rIns="91436" bIns="91436" anchor="ctr"/>
          <a:lstStyle>
            <a:lvl1pPr algn="r" defTabSz="1828800">
              <a:defRPr sz="24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sp>
        <p:nvSpPr>
          <p:cNvPr id="358" name="Picture Placeholder 8"/>
          <p:cNvSpPr>
            <a:spLocks noGrp="1"/>
          </p:cNvSpPr>
          <p:nvPr>
            <p:ph type="pic" idx="21"/>
          </p:nvPr>
        </p:nvSpPr>
        <p:spPr>
          <a:xfrm>
            <a:off x="0" y="0"/>
            <a:ext cx="12192000" cy="13716000"/>
          </a:xfrm>
          <a:prstGeom prst="rect">
            <a:avLst/>
          </a:prstGeom>
        </p:spPr>
        <p:txBody>
          <a:bodyPr lIns="91439" tIns="45719" rIns="91439" bIns="45719">
            <a:noAutofit/>
          </a:bodyPr>
          <a:lstStyle/>
          <a:p>
            <a:endParaRPr/>
          </a:p>
        </p:txBody>
      </p:sp>
      <p:sp>
        <p:nvSpPr>
          <p:cNvPr id="359" name="Slide Number"/>
          <p:cNvSpPr txBox="1">
            <a:spLocks noGrp="1"/>
          </p:cNvSpPr>
          <p:nvPr>
            <p:ph type="sldNum" sz="quarter" idx="2"/>
          </p:nvPr>
        </p:nvSpPr>
        <p:spPr>
          <a:xfrm>
            <a:off x="16970659" y="12470748"/>
            <a:ext cx="504542" cy="483905"/>
          </a:xfrm>
          <a:prstGeom prst="rect">
            <a:avLst/>
          </a:prstGeom>
        </p:spPr>
        <p:txBody>
          <a:bodyPr lIns="91436" tIns="91436" rIns="91436" bIns="91436" anchor="ctr"/>
          <a:lstStyle>
            <a:lvl1pPr algn="r" defTabSz="1828800">
              <a:defRPr sz="24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4_Custom Layout">
    <p:spTree>
      <p:nvGrpSpPr>
        <p:cNvPr id="1" name=""/>
        <p:cNvGrpSpPr/>
        <p:nvPr/>
      </p:nvGrpSpPr>
      <p:grpSpPr>
        <a:xfrm>
          <a:off x="0" y="0"/>
          <a:ext cx="0" cy="0"/>
          <a:chOff x="0" y="0"/>
          <a:chExt cx="0" cy="0"/>
        </a:xfrm>
      </p:grpSpPr>
      <p:sp>
        <p:nvSpPr>
          <p:cNvPr id="366" name="Picture Placeholder 8"/>
          <p:cNvSpPr>
            <a:spLocks noGrp="1"/>
          </p:cNvSpPr>
          <p:nvPr>
            <p:ph type="pic" idx="21"/>
          </p:nvPr>
        </p:nvSpPr>
        <p:spPr>
          <a:xfrm>
            <a:off x="12192000" y="0"/>
            <a:ext cx="12192000" cy="13716000"/>
          </a:xfrm>
          <a:prstGeom prst="rect">
            <a:avLst/>
          </a:prstGeom>
        </p:spPr>
        <p:txBody>
          <a:bodyPr lIns="91439" tIns="45719" rIns="91439" bIns="45719">
            <a:noAutofit/>
          </a:bodyPr>
          <a:lstStyle/>
          <a:p>
            <a:endParaRPr/>
          </a:p>
        </p:txBody>
      </p:sp>
      <p:sp>
        <p:nvSpPr>
          <p:cNvPr id="367" name="Slide Number"/>
          <p:cNvSpPr txBox="1">
            <a:spLocks noGrp="1"/>
          </p:cNvSpPr>
          <p:nvPr>
            <p:ph type="sldNum" sz="quarter" idx="2"/>
          </p:nvPr>
        </p:nvSpPr>
        <p:spPr>
          <a:xfrm>
            <a:off x="16970659" y="12470748"/>
            <a:ext cx="504542" cy="483905"/>
          </a:xfrm>
          <a:prstGeom prst="rect">
            <a:avLst/>
          </a:prstGeom>
        </p:spPr>
        <p:txBody>
          <a:bodyPr lIns="91436" tIns="91436" rIns="91436" bIns="91436" anchor="ctr"/>
          <a:lstStyle>
            <a:lvl1pPr algn="r" defTabSz="1828800">
              <a:defRPr sz="24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384" name="Body Level One…"/>
          <p:cNvSpPr txBox="1">
            <a:spLocks noGrp="1"/>
          </p:cNvSpPr>
          <p:nvPr>
            <p:ph type="body" sz="quarter" idx="1" hasCustomPrompt="1"/>
          </p:nvPr>
        </p:nvSpPr>
        <p:spPr>
          <a:xfrm>
            <a:off x="1201340" y="11859862"/>
            <a:ext cx="21971005" cy="636983"/>
          </a:xfrm>
          <a:prstGeom prst="rect">
            <a:avLst/>
          </a:prstGeom>
        </p:spPr>
        <p:txBody>
          <a:bodyPr lIns="45718" tIns="45718" rIns="45718" bIns="45718"/>
          <a:lstStyle>
            <a:lvl1pPr marL="0" indent="0" defTabSz="825500">
              <a:spcBef>
                <a:spcPts val="0"/>
              </a:spcBef>
              <a:buClrTx/>
              <a:buSzTx/>
              <a:buFontTx/>
              <a:buNone/>
              <a:defRPr sz="3600" b="1">
                <a:solidFill>
                  <a:srgbClr val="000000"/>
                </a:solidFill>
                <a:latin typeface="+mj-lt"/>
                <a:ea typeface="+mj-ea"/>
                <a:cs typeface="+mj-cs"/>
                <a:sym typeface="Helvetica Neue"/>
              </a:defRPr>
            </a:lvl1pPr>
            <a:lvl2pPr marL="1066800" indent="-457200" defTabSz="825500">
              <a:spcBef>
                <a:spcPts val="0"/>
              </a:spcBef>
              <a:buClrTx/>
              <a:buSzPct val="123000"/>
              <a:buFontTx/>
              <a:defRPr sz="3600" b="1">
                <a:solidFill>
                  <a:srgbClr val="000000"/>
                </a:solidFill>
                <a:latin typeface="+mj-lt"/>
                <a:ea typeface="+mj-ea"/>
                <a:cs typeface="+mj-cs"/>
                <a:sym typeface="Helvetica Neue"/>
              </a:defRPr>
            </a:lvl2pPr>
            <a:lvl3pPr marL="1676400" indent="-457200" defTabSz="825500">
              <a:spcBef>
                <a:spcPts val="0"/>
              </a:spcBef>
              <a:buClrTx/>
              <a:buSzPct val="123000"/>
              <a:buFontTx/>
              <a:buChar char="•"/>
              <a:defRPr sz="3600" b="1">
                <a:solidFill>
                  <a:srgbClr val="000000"/>
                </a:solidFill>
                <a:latin typeface="+mj-lt"/>
                <a:ea typeface="+mj-ea"/>
                <a:cs typeface="+mj-cs"/>
                <a:sym typeface="Helvetica Neue"/>
              </a:defRPr>
            </a:lvl3pPr>
            <a:lvl4pPr marL="2286000" indent="-457200" defTabSz="825500">
              <a:spcBef>
                <a:spcPts val="0"/>
              </a:spcBef>
              <a:buClrTx/>
              <a:buSzPct val="123000"/>
              <a:buFontTx/>
              <a:defRPr sz="3600" b="1">
                <a:solidFill>
                  <a:srgbClr val="000000"/>
                </a:solidFill>
                <a:latin typeface="+mj-lt"/>
                <a:ea typeface="+mj-ea"/>
                <a:cs typeface="+mj-cs"/>
                <a:sym typeface="Helvetica Neue"/>
              </a:defRPr>
            </a:lvl4pPr>
            <a:lvl5pPr marL="2895600" indent="-457200" defTabSz="825500">
              <a:spcBef>
                <a:spcPts val="0"/>
              </a:spcBef>
              <a:buClrTx/>
              <a:buSzPct val="123000"/>
              <a:buFontTx/>
              <a:defRPr sz="3600" b="1">
                <a:solidFill>
                  <a:srgbClr val="000000"/>
                </a:solidFill>
                <a:latin typeface="+mj-lt"/>
                <a:ea typeface="+mj-ea"/>
                <a:cs typeface="+mj-cs"/>
                <a:sym typeface="Helvetica Neue"/>
              </a:defRPr>
            </a:lvl5pPr>
          </a:lstStyle>
          <a:p>
            <a:r>
              <a:t>Author and Date</a:t>
            </a:r>
          </a:p>
          <a:p>
            <a:pPr lvl="1"/>
            <a:endParaRPr/>
          </a:p>
          <a:p>
            <a:pPr lvl="2"/>
            <a:endParaRPr/>
          </a:p>
          <a:p>
            <a:pPr lvl="3"/>
            <a:endParaRPr/>
          </a:p>
          <a:p>
            <a:pPr lvl="4"/>
            <a:endParaRPr/>
          </a:p>
        </p:txBody>
      </p:sp>
      <p:sp>
        <p:nvSpPr>
          <p:cNvPr id="385" name="Presentation Title"/>
          <p:cNvSpPr txBox="1">
            <a:spLocks noGrp="1"/>
          </p:cNvSpPr>
          <p:nvPr>
            <p:ph type="title" hasCustomPrompt="1"/>
          </p:nvPr>
        </p:nvSpPr>
        <p:spPr>
          <a:xfrm>
            <a:off x="1206496" y="2574991"/>
            <a:ext cx="21971005" cy="4648204"/>
          </a:xfrm>
          <a:prstGeom prst="rect">
            <a:avLst/>
          </a:prstGeom>
        </p:spPr>
        <p:txBody>
          <a:bodyPr lIns="50800" tIns="50800" rIns="50800" bIns="50800"/>
          <a:lstStyle>
            <a:lvl1pPr defTabSz="2438337">
              <a:lnSpc>
                <a:spcPct val="80000"/>
              </a:lnSpc>
              <a:defRPr sz="11600" spc="-232">
                <a:solidFill>
                  <a:srgbClr val="000000"/>
                </a:solidFill>
                <a:latin typeface="+mj-lt"/>
                <a:ea typeface="+mj-ea"/>
                <a:cs typeface="+mj-cs"/>
                <a:sym typeface="Helvetica Neue"/>
              </a:defRPr>
            </a:lvl1pPr>
          </a:lstStyle>
          <a:p>
            <a:r>
              <a:t>Presentation Title</a:t>
            </a:r>
          </a:p>
        </p:txBody>
      </p:sp>
      <p:sp>
        <p:nvSpPr>
          <p:cNvPr id="386" name="Body Level One…"/>
          <p:cNvSpPr txBox="1">
            <a:spLocks noGrp="1"/>
          </p:cNvSpPr>
          <p:nvPr>
            <p:ph type="body" sz="quarter" idx="21" hasCustomPrompt="1"/>
          </p:nvPr>
        </p:nvSpPr>
        <p:spPr>
          <a:xfrm>
            <a:off x="1201342" y="7223190"/>
            <a:ext cx="21971002" cy="1905003"/>
          </a:xfrm>
          <a:prstGeom prst="rect">
            <a:avLst/>
          </a:prstGeom>
        </p:spPr>
        <p:txBody>
          <a:bodyPr lIns="50800" tIns="50800" rIns="50800" bIns="50800"/>
          <a:lstStyle>
            <a:lvl1pPr marL="0" indent="0" defTabSz="825500">
              <a:spcBef>
                <a:spcPts val="0"/>
              </a:spcBef>
              <a:buClrTx/>
              <a:buSzTx/>
              <a:buFontTx/>
              <a:buNone/>
              <a:defRPr sz="5500" b="1">
                <a:solidFill>
                  <a:srgbClr val="000000"/>
                </a:solidFill>
                <a:latin typeface="+mj-lt"/>
                <a:ea typeface="+mj-ea"/>
                <a:cs typeface="+mj-cs"/>
                <a:sym typeface="Helvetica Neue"/>
              </a:defRPr>
            </a:lvl1pPr>
          </a:lstStyle>
          <a:p>
            <a:r>
              <a:t>Presentation Subtitle</a:t>
            </a:r>
          </a:p>
        </p:txBody>
      </p:sp>
      <p:sp>
        <p:nvSpPr>
          <p:cNvPr id="387" name="Slide Number"/>
          <p:cNvSpPr txBox="1">
            <a:spLocks noGrp="1"/>
          </p:cNvSpPr>
          <p:nvPr>
            <p:ph type="sldNum" sz="quarter" idx="2"/>
          </p:nvPr>
        </p:nvSpPr>
        <p:spPr>
          <a:xfrm>
            <a:off x="12001500" y="13080999"/>
            <a:ext cx="368504" cy="374600"/>
          </a:xfrm>
          <a:prstGeom prst="rect">
            <a:avLst/>
          </a:prstGeom>
        </p:spPr>
        <p:txBody>
          <a:bodyPr anchor="b"/>
          <a:lstStyle>
            <a:lvl1pPr defTabSz="584200">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9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5" name="Use this one"/>
          <p:cNvSpPr txBox="1">
            <a:spLocks noGrp="1"/>
          </p:cNvSpPr>
          <p:nvPr>
            <p:ph type="title" hasCustomPrompt="1"/>
          </p:nvPr>
        </p:nvSpPr>
        <p:spPr>
          <a:prstGeom prst="rect">
            <a:avLst/>
          </a:prstGeom>
        </p:spPr>
        <p:txBody>
          <a:bodyPr/>
          <a:lstStyle/>
          <a:p>
            <a:r>
              <a:t>Use this one</a:t>
            </a:r>
          </a:p>
        </p:txBody>
      </p:sp>
      <p:sp>
        <p:nvSpPr>
          <p:cNvPr id="3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403" name="Straight Connector 3"/>
          <p:cNvSpPr/>
          <p:nvPr/>
        </p:nvSpPr>
        <p:spPr>
          <a:xfrm flipH="1" flipV="1">
            <a:off x="3487010" y="13202595"/>
            <a:ext cx="20503267" cy="12474"/>
          </a:xfrm>
          <a:prstGeom prst="line">
            <a:avLst/>
          </a:prstGeom>
          <a:ln w="19050">
            <a:solidFill>
              <a:srgbClr val="15244D"/>
            </a:solidFill>
            <a:miter/>
          </a:ln>
        </p:spPr>
        <p:txBody>
          <a:bodyPr lIns="45718" tIns="45718" rIns="45718" bIns="45718"/>
          <a:lstStyle/>
          <a:p>
            <a:endParaRPr/>
          </a:p>
        </p:txBody>
      </p:sp>
      <p:pic>
        <p:nvPicPr>
          <p:cNvPr id="404" name="concept_BlueCPM-Group.png" descr="concept_BlueCPM-Group.png"/>
          <p:cNvPicPr>
            <a:picLocks noChangeAspect="1"/>
          </p:cNvPicPr>
          <p:nvPr/>
        </p:nvPicPr>
        <p:blipFill>
          <a:blip r:embed="rId2"/>
          <a:stretch>
            <a:fillRect/>
          </a:stretch>
        </p:blipFill>
        <p:spPr>
          <a:xfrm>
            <a:off x="146933" y="12736382"/>
            <a:ext cx="3163286" cy="559749"/>
          </a:xfrm>
          <a:prstGeom prst="rect">
            <a:avLst/>
          </a:prstGeom>
          <a:ln w="12700">
            <a:miter lim="400000"/>
          </a:ln>
        </p:spPr>
      </p:pic>
      <p:sp>
        <p:nvSpPr>
          <p:cNvPr id="405" name="Triangle"/>
          <p:cNvSpPr/>
          <p:nvPr/>
        </p:nvSpPr>
        <p:spPr>
          <a:xfrm rot="10800000">
            <a:off x="22886739" y="2604"/>
            <a:ext cx="1490886" cy="1490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115F"/>
          </a:solidFill>
          <a:ln w="12700">
            <a:miter lim="400000"/>
          </a:ln>
        </p:spPr>
        <p:txBody>
          <a:bodyPr lIns="45718" tIns="45718" rIns="45718" bIns="45718" anchor="ctr"/>
          <a:lstStyle/>
          <a:p>
            <a:pPr defTabSz="914400">
              <a:defRPr sz="1800">
                <a:solidFill>
                  <a:srgbClr val="6C7782"/>
                </a:solidFill>
                <a:latin typeface="Calibri"/>
                <a:ea typeface="Calibri"/>
                <a:cs typeface="Calibri"/>
                <a:sym typeface="Calibri"/>
              </a:defRPr>
            </a:pPr>
            <a:endParaRPr/>
          </a:p>
        </p:txBody>
      </p:sp>
      <p:pic>
        <p:nvPicPr>
          <p:cNvPr id="406" name="image8.png" descr="image8.png"/>
          <p:cNvPicPr>
            <a:picLocks noChangeAspect="1"/>
          </p:cNvPicPr>
          <p:nvPr/>
        </p:nvPicPr>
        <p:blipFill>
          <a:blip r:embed="rId3"/>
          <a:stretch>
            <a:fillRect/>
          </a:stretch>
        </p:blipFill>
        <p:spPr>
          <a:xfrm>
            <a:off x="-178905" y="13555143"/>
            <a:ext cx="24642419" cy="359003"/>
          </a:xfrm>
          <a:prstGeom prst="rect">
            <a:avLst/>
          </a:prstGeom>
          <a:ln w="12700">
            <a:miter lim="400000"/>
          </a:ln>
        </p:spPr>
      </p:pic>
      <p:sp>
        <p:nvSpPr>
          <p:cNvPr id="408" name="Body Level One…"/>
          <p:cNvSpPr txBox="1">
            <a:spLocks noGrp="1"/>
          </p:cNvSpPr>
          <p:nvPr>
            <p:ph type="body" idx="1"/>
          </p:nvPr>
        </p:nvSpPr>
        <p:spPr>
          <a:prstGeom prst="rect">
            <a:avLst/>
          </a:prstGeom>
        </p:spPr>
        <p:txBody>
          <a:bodyPr/>
          <a:lstStyle>
            <a:lvl1pPr marL="0" indent="0">
              <a:buClrTx/>
              <a:buSzTx/>
              <a:buFontTx/>
              <a:buNone/>
              <a:defRPr>
                <a:solidFill>
                  <a:srgbClr val="3E3E3E"/>
                </a:solidFill>
              </a:defRPr>
            </a:lvl1pPr>
            <a:lvl2pPr>
              <a:buClrTx/>
              <a:buFontTx/>
              <a:defRPr>
                <a:solidFill>
                  <a:srgbClr val="3E3E3E"/>
                </a:solidFill>
              </a:defRPr>
            </a:lvl2pPr>
            <a:lvl3pPr>
              <a:buClrTx/>
              <a:buFontTx/>
              <a:defRPr>
                <a:solidFill>
                  <a:srgbClr val="3E3E3E"/>
                </a:solidFill>
              </a:defRPr>
            </a:lvl3pPr>
            <a:lvl4pPr>
              <a:buClrTx/>
              <a:buFontTx/>
              <a:defRPr>
                <a:solidFill>
                  <a:srgbClr val="3E3E3E"/>
                </a:solidFill>
              </a:defRPr>
            </a:lvl4pPr>
            <a:lvl5pPr>
              <a:buClrTx/>
              <a:buFontTx/>
              <a:buChar char="o"/>
              <a:defRPr>
                <a:solidFill>
                  <a:srgbClr val="3E3E3E"/>
                </a:solidFill>
              </a:defRPr>
            </a:lvl5pPr>
          </a:lstStyle>
          <a:p>
            <a:r>
              <a:t>Body Level One</a:t>
            </a:r>
          </a:p>
          <a:p>
            <a:pPr lvl="1"/>
            <a:r>
              <a:t>Body Level Two</a:t>
            </a:r>
          </a:p>
          <a:p>
            <a:pPr lvl="2"/>
            <a:r>
              <a:t>Body Level Three</a:t>
            </a:r>
          </a:p>
          <a:p>
            <a:pPr lvl="3"/>
            <a:r>
              <a:t>Body Level Four</a:t>
            </a:r>
          </a:p>
          <a:p>
            <a:pPr lvl="4"/>
            <a:r>
              <a:t>Body Level Five</a:t>
            </a:r>
          </a:p>
        </p:txBody>
      </p:sp>
      <p:sp>
        <p:nvSpPr>
          <p:cNvPr id="409" name="DO NOT USE 2"/>
          <p:cNvSpPr txBox="1">
            <a:spLocks noGrp="1"/>
          </p:cNvSpPr>
          <p:nvPr>
            <p:ph type="title" hasCustomPrompt="1"/>
          </p:nvPr>
        </p:nvSpPr>
        <p:spPr>
          <a:xfrm>
            <a:off x="859087" y="380663"/>
            <a:ext cx="22661318" cy="1295741"/>
          </a:xfrm>
          <a:prstGeom prst="rect">
            <a:avLst/>
          </a:prstGeom>
        </p:spPr>
        <p:txBody>
          <a:bodyPr/>
          <a:lstStyle/>
          <a:p>
            <a:r>
              <a:t>DO NOT USE 2</a:t>
            </a:r>
          </a:p>
        </p:txBody>
      </p:sp>
      <p:sp>
        <p:nvSpPr>
          <p:cNvPr id="410" name="Slide Numb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a:extLst>
              <a:ext uri="{FF2B5EF4-FFF2-40B4-BE49-F238E27FC236}">
                <a16:creationId xmlns:a16="http://schemas.microsoft.com/office/drawing/2014/main" id="{C44447BC-9250-B97D-254D-D790A45FF1A1}"/>
              </a:ext>
            </a:extLst>
          </p:cNvPr>
          <p:cNvGrpSpPr/>
          <p:nvPr userDrawn="1"/>
        </p:nvGrpSpPr>
        <p:grpSpPr>
          <a:xfrm>
            <a:off x="15743597" y="12086853"/>
            <a:ext cx="7953599" cy="1248484"/>
            <a:chOff x="99524" y="-47662"/>
            <a:chExt cx="7953597" cy="1248483"/>
          </a:xfrm>
        </p:grpSpPr>
        <p:pic>
          <p:nvPicPr>
            <p:cNvPr id="3" name="CNS_Set 2.png" descr="CNS_Set 2.png">
              <a:extLst>
                <a:ext uri="{FF2B5EF4-FFF2-40B4-BE49-F238E27FC236}">
                  <a16:creationId xmlns:a16="http://schemas.microsoft.com/office/drawing/2014/main" id="{411C269A-A535-F137-8CCC-95284F4A9B3D}"/>
                </a:ext>
              </a:extLst>
            </p:cNvPr>
            <p:cNvPicPr>
              <a:picLocks noChangeAspect="1"/>
            </p:cNvPicPr>
            <p:nvPr/>
          </p:nvPicPr>
          <p:blipFill>
            <a:blip r:embed="rId4"/>
            <a:stretch>
              <a:fillRect/>
            </a:stretch>
          </p:blipFill>
          <p:spPr>
            <a:xfrm>
              <a:off x="2469981" y="-47662"/>
              <a:ext cx="3029055" cy="1135906"/>
            </a:xfrm>
            <a:prstGeom prst="rect">
              <a:avLst/>
            </a:prstGeom>
            <a:ln w="12700" cap="flat">
              <a:noFill/>
              <a:miter lim="400000"/>
            </a:ln>
            <a:effectLst/>
          </p:spPr>
        </p:pic>
        <p:pic>
          <p:nvPicPr>
            <p:cNvPr id="4" name="PMS_Set 2.png" descr="PMS_Set 2.png">
              <a:extLst>
                <a:ext uri="{FF2B5EF4-FFF2-40B4-BE49-F238E27FC236}">
                  <a16:creationId xmlns:a16="http://schemas.microsoft.com/office/drawing/2014/main" id="{8C46BB1C-6B47-21FB-3941-8379F59AC64C}"/>
                </a:ext>
              </a:extLst>
            </p:cNvPr>
            <p:cNvPicPr>
              <a:picLocks noChangeAspect="1"/>
            </p:cNvPicPr>
            <p:nvPr/>
          </p:nvPicPr>
          <p:blipFill>
            <a:blip r:embed="rId5"/>
            <a:stretch>
              <a:fillRect/>
            </a:stretch>
          </p:blipFill>
          <p:spPr>
            <a:xfrm>
              <a:off x="99524" y="127867"/>
              <a:ext cx="2145889" cy="1072954"/>
            </a:xfrm>
            <a:prstGeom prst="rect">
              <a:avLst/>
            </a:prstGeom>
            <a:ln w="12700" cap="flat">
              <a:noFill/>
              <a:miter lim="400000"/>
            </a:ln>
            <a:effectLst/>
          </p:spPr>
        </p:pic>
        <p:sp>
          <p:nvSpPr>
            <p:cNvPr id="5" name="Line">
              <a:extLst>
                <a:ext uri="{FF2B5EF4-FFF2-40B4-BE49-F238E27FC236}">
                  <a16:creationId xmlns:a16="http://schemas.microsoft.com/office/drawing/2014/main" id="{5FD7FDC8-438B-8287-25F8-FD6466EED084}"/>
                </a:ext>
              </a:extLst>
            </p:cNvPr>
            <p:cNvSpPr/>
            <p:nvPr/>
          </p:nvSpPr>
          <p:spPr>
            <a:xfrm flipV="1">
              <a:off x="2367489" y="299349"/>
              <a:ext cx="7" cy="637259"/>
            </a:xfrm>
            <a:prstGeom prst="line">
              <a:avLst/>
            </a:prstGeom>
            <a:noFill/>
            <a:ln w="25400" cap="flat">
              <a:solidFill>
                <a:srgbClr val="0A2A42"/>
              </a:solidFill>
              <a:prstDash val="solid"/>
              <a:round/>
            </a:ln>
            <a:effectLst/>
          </p:spPr>
          <p:txBody>
            <a:bodyPr wrap="square" lIns="45718" tIns="45718" rIns="45718" bIns="45718" numCol="1" anchor="t">
              <a:noAutofit/>
            </a:bodyPr>
            <a:lstStyle/>
            <a:p>
              <a:endParaRPr/>
            </a:p>
          </p:txBody>
        </p:sp>
        <p:sp>
          <p:nvSpPr>
            <p:cNvPr id="6" name="Line">
              <a:extLst>
                <a:ext uri="{FF2B5EF4-FFF2-40B4-BE49-F238E27FC236}">
                  <a16:creationId xmlns:a16="http://schemas.microsoft.com/office/drawing/2014/main" id="{B6BA3537-C8A2-0CF7-C67E-1509B62D25FB}"/>
                </a:ext>
              </a:extLst>
            </p:cNvPr>
            <p:cNvSpPr/>
            <p:nvPr/>
          </p:nvSpPr>
          <p:spPr>
            <a:xfrm flipV="1">
              <a:off x="5417285" y="311256"/>
              <a:ext cx="7" cy="637259"/>
            </a:xfrm>
            <a:prstGeom prst="line">
              <a:avLst/>
            </a:prstGeom>
            <a:noFill/>
            <a:ln w="25400" cap="flat">
              <a:solidFill>
                <a:srgbClr val="0A2A42"/>
              </a:solidFill>
              <a:prstDash val="solid"/>
              <a:round/>
            </a:ln>
            <a:effectLst/>
          </p:spPr>
          <p:txBody>
            <a:bodyPr wrap="square" lIns="45718" tIns="45718" rIns="45718" bIns="45718" numCol="1" anchor="t">
              <a:noAutofit/>
            </a:bodyPr>
            <a:lstStyle/>
            <a:p>
              <a:endParaRPr/>
            </a:p>
          </p:txBody>
        </p:sp>
        <p:pic>
          <p:nvPicPr>
            <p:cNvPr id="7" name="Quay Logo Museo Sans + Helvetica Neue.png" descr="Quay Logo Museo Sans + Helvetica Neue.png">
              <a:extLst>
                <a:ext uri="{FF2B5EF4-FFF2-40B4-BE49-F238E27FC236}">
                  <a16:creationId xmlns:a16="http://schemas.microsoft.com/office/drawing/2014/main" id="{E6CEA578-0827-CD48-5752-20DA5294E3AB}"/>
                </a:ext>
              </a:extLst>
            </p:cNvPr>
            <p:cNvPicPr>
              <a:picLocks noChangeAspect="1"/>
            </p:cNvPicPr>
            <p:nvPr/>
          </p:nvPicPr>
          <p:blipFill>
            <a:blip r:embed="rId6"/>
            <a:stretch>
              <a:fillRect/>
            </a:stretch>
          </p:blipFill>
          <p:spPr>
            <a:xfrm>
              <a:off x="5723606" y="304903"/>
              <a:ext cx="2329515" cy="602240"/>
            </a:xfrm>
            <a:prstGeom prst="rect">
              <a:avLst/>
            </a:prstGeom>
            <a:ln w="12700" cap="flat">
              <a:noFill/>
              <a:miter lim="400000"/>
            </a:ln>
            <a:effectLst/>
          </p:spPr>
        </p:pic>
      </p:gr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Slide copy 1">
    <p:spTree>
      <p:nvGrpSpPr>
        <p:cNvPr id="1" name=""/>
        <p:cNvGrpSpPr/>
        <p:nvPr/>
      </p:nvGrpSpPr>
      <p:grpSpPr>
        <a:xfrm>
          <a:off x="0" y="0"/>
          <a:ext cx="0" cy="0"/>
          <a:chOff x="0" y="0"/>
          <a:chExt cx="0" cy="0"/>
        </a:xfrm>
      </p:grpSpPr>
      <p:sp>
        <p:nvSpPr>
          <p:cNvPr id="417" name="Triangle"/>
          <p:cNvSpPr/>
          <p:nvPr/>
        </p:nvSpPr>
        <p:spPr>
          <a:xfrm rot="10800000">
            <a:off x="22886739" y="2604"/>
            <a:ext cx="1490886" cy="1490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115F"/>
          </a:solidFill>
          <a:ln w="12700">
            <a:miter lim="400000"/>
          </a:ln>
        </p:spPr>
        <p:txBody>
          <a:bodyPr lIns="45718" tIns="45718" rIns="45718" bIns="45718" anchor="ctr"/>
          <a:lstStyle/>
          <a:p>
            <a:pPr defTabSz="914400">
              <a:defRPr sz="1800">
                <a:solidFill>
                  <a:srgbClr val="6C7782"/>
                </a:solidFill>
                <a:latin typeface="Calibri"/>
                <a:ea typeface="Calibri"/>
                <a:cs typeface="Calibri"/>
                <a:sym typeface="Calibri"/>
              </a:defRPr>
            </a:pPr>
            <a:endParaRPr/>
          </a:p>
        </p:txBody>
      </p:sp>
      <p:pic>
        <p:nvPicPr>
          <p:cNvPr id="418" name="image12.jpeg" descr="image12.jpeg"/>
          <p:cNvPicPr>
            <a:picLocks noChangeAspect="1"/>
          </p:cNvPicPr>
          <p:nvPr/>
        </p:nvPicPr>
        <p:blipFill>
          <a:blip r:embed="rId2"/>
          <a:srcRect l="59" r="59"/>
          <a:stretch>
            <a:fillRect/>
          </a:stretch>
        </p:blipFill>
        <p:spPr>
          <a:xfrm>
            <a:off x="-156120" y="-147059"/>
            <a:ext cx="12478841" cy="13863060"/>
          </a:xfrm>
          <a:prstGeom prst="rect">
            <a:avLst/>
          </a:prstGeom>
          <a:ln w="12700">
            <a:miter lim="400000"/>
          </a:ln>
        </p:spPr>
      </p:pic>
      <p:sp>
        <p:nvSpPr>
          <p:cNvPr id="419" name="Straight Connector 3"/>
          <p:cNvSpPr/>
          <p:nvPr/>
        </p:nvSpPr>
        <p:spPr>
          <a:xfrm flipH="1" flipV="1">
            <a:off x="3487010" y="13202595"/>
            <a:ext cx="20503267" cy="12474"/>
          </a:xfrm>
          <a:prstGeom prst="line">
            <a:avLst/>
          </a:prstGeom>
          <a:ln w="19050">
            <a:solidFill>
              <a:srgbClr val="15244D"/>
            </a:solidFill>
            <a:miter/>
          </a:ln>
        </p:spPr>
        <p:txBody>
          <a:bodyPr lIns="45718" tIns="45718" rIns="45718" bIns="45718"/>
          <a:lstStyle/>
          <a:p>
            <a:endParaRPr/>
          </a:p>
        </p:txBody>
      </p:sp>
      <p:pic>
        <p:nvPicPr>
          <p:cNvPr id="420" name="concept_BlueCPM-Group_white.png" descr="concept_BlueCPM-Group_white.png"/>
          <p:cNvPicPr>
            <a:picLocks noChangeAspect="1"/>
          </p:cNvPicPr>
          <p:nvPr/>
        </p:nvPicPr>
        <p:blipFill>
          <a:blip r:embed="rId3"/>
          <a:stretch>
            <a:fillRect/>
          </a:stretch>
        </p:blipFill>
        <p:spPr>
          <a:xfrm>
            <a:off x="237661" y="12807581"/>
            <a:ext cx="3122560" cy="552539"/>
          </a:xfrm>
          <a:prstGeom prst="rect">
            <a:avLst/>
          </a:prstGeom>
          <a:ln w="12700">
            <a:miter lim="400000"/>
          </a:ln>
        </p:spPr>
      </p:pic>
      <p:pic>
        <p:nvPicPr>
          <p:cNvPr id="421" name="image8.png" descr="image8.png"/>
          <p:cNvPicPr>
            <a:picLocks noChangeAspect="1"/>
          </p:cNvPicPr>
          <p:nvPr/>
        </p:nvPicPr>
        <p:blipFill>
          <a:blip r:embed="rId4"/>
          <a:stretch>
            <a:fillRect/>
          </a:stretch>
        </p:blipFill>
        <p:spPr>
          <a:xfrm>
            <a:off x="-156117" y="13556634"/>
            <a:ext cx="24540118" cy="357512"/>
          </a:xfrm>
          <a:prstGeom prst="rect">
            <a:avLst/>
          </a:prstGeom>
          <a:ln w="12700">
            <a:miter lim="400000"/>
          </a:ln>
        </p:spPr>
      </p:pic>
      <p:pic>
        <p:nvPicPr>
          <p:cNvPr id="422" name="Picture 22" descr="Picture 22"/>
          <p:cNvPicPr>
            <a:picLocks noChangeAspect="1"/>
          </p:cNvPicPr>
          <p:nvPr/>
        </p:nvPicPr>
        <p:blipFill>
          <a:blip r:embed="rId5"/>
          <a:stretch>
            <a:fillRect/>
          </a:stretch>
        </p:blipFill>
        <p:spPr>
          <a:xfrm>
            <a:off x="15404281" y="12204675"/>
            <a:ext cx="8832790" cy="1030496"/>
          </a:xfrm>
          <a:prstGeom prst="rect">
            <a:avLst/>
          </a:prstGeom>
          <a:ln w="12700">
            <a:miter lim="400000"/>
          </a:ln>
        </p:spPr>
      </p:pic>
      <p:sp>
        <p:nvSpPr>
          <p:cNvPr id="4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Slide copy 2">
    <p:spTree>
      <p:nvGrpSpPr>
        <p:cNvPr id="1" name=""/>
        <p:cNvGrpSpPr/>
        <p:nvPr/>
      </p:nvGrpSpPr>
      <p:grpSpPr>
        <a:xfrm>
          <a:off x="0" y="0"/>
          <a:ext cx="0" cy="0"/>
          <a:chOff x="0" y="0"/>
          <a:chExt cx="0" cy="0"/>
        </a:xfrm>
      </p:grpSpPr>
      <p:pic>
        <p:nvPicPr>
          <p:cNvPr id="430" name="break.jpg" descr="break.jpg"/>
          <p:cNvPicPr>
            <a:picLocks noChangeAspect="1"/>
          </p:cNvPicPr>
          <p:nvPr/>
        </p:nvPicPr>
        <p:blipFill>
          <a:blip r:embed="rId2"/>
          <a:srcRect l="60" r="58"/>
          <a:stretch>
            <a:fillRect/>
          </a:stretch>
        </p:blipFill>
        <p:spPr>
          <a:xfrm>
            <a:off x="-29862" y="2"/>
            <a:ext cx="12192002" cy="13715996"/>
          </a:xfrm>
          <a:prstGeom prst="rect">
            <a:avLst/>
          </a:prstGeom>
          <a:ln w="12700">
            <a:miter lim="400000"/>
          </a:ln>
        </p:spPr>
      </p:pic>
      <p:sp>
        <p:nvSpPr>
          <p:cNvPr id="431" name="Straight Connector 3"/>
          <p:cNvSpPr/>
          <p:nvPr/>
        </p:nvSpPr>
        <p:spPr>
          <a:xfrm flipH="1" flipV="1">
            <a:off x="3487010" y="13202595"/>
            <a:ext cx="20503267" cy="12474"/>
          </a:xfrm>
          <a:prstGeom prst="line">
            <a:avLst/>
          </a:prstGeom>
          <a:ln w="19050">
            <a:solidFill>
              <a:srgbClr val="15244D"/>
            </a:solidFill>
            <a:miter/>
          </a:ln>
        </p:spPr>
        <p:txBody>
          <a:bodyPr lIns="45718" tIns="45718" rIns="45718" bIns="45718"/>
          <a:lstStyle/>
          <a:p>
            <a:endParaRPr/>
          </a:p>
        </p:txBody>
      </p:sp>
      <p:pic>
        <p:nvPicPr>
          <p:cNvPr id="432" name="concept_BlueCPM-Group.png" descr="concept_BlueCPM-Group.png"/>
          <p:cNvPicPr>
            <a:picLocks noChangeAspect="1"/>
          </p:cNvPicPr>
          <p:nvPr/>
        </p:nvPicPr>
        <p:blipFill>
          <a:blip r:embed="rId3"/>
          <a:stretch>
            <a:fillRect/>
          </a:stretch>
        </p:blipFill>
        <p:spPr>
          <a:xfrm>
            <a:off x="146933" y="12736382"/>
            <a:ext cx="3163286" cy="559749"/>
          </a:xfrm>
          <a:prstGeom prst="rect">
            <a:avLst/>
          </a:prstGeom>
          <a:ln w="12700">
            <a:miter lim="400000"/>
          </a:ln>
        </p:spPr>
      </p:pic>
      <p:sp>
        <p:nvSpPr>
          <p:cNvPr id="433" name="Triangle"/>
          <p:cNvSpPr/>
          <p:nvPr/>
        </p:nvSpPr>
        <p:spPr>
          <a:xfrm rot="10800000">
            <a:off x="22886739" y="2604"/>
            <a:ext cx="1490886" cy="1490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115F"/>
          </a:solidFill>
          <a:ln w="12700">
            <a:miter lim="400000"/>
          </a:ln>
        </p:spPr>
        <p:txBody>
          <a:bodyPr lIns="45718" tIns="45718" rIns="45718" bIns="45718" anchor="ctr"/>
          <a:lstStyle/>
          <a:p>
            <a:pPr defTabSz="914400">
              <a:defRPr sz="1800">
                <a:solidFill>
                  <a:srgbClr val="6C7782"/>
                </a:solidFill>
                <a:latin typeface="Calibri"/>
                <a:ea typeface="Calibri"/>
                <a:cs typeface="Calibri"/>
                <a:sym typeface="Calibri"/>
              </a:defRPr>
            </a:pPr>
            <a:endParaRPr/>
          </a:p>
        </p:txBody>
      </p:sp>
      <p:pic>
        <p:nvPicPr>
          <p:cNvPr id="434" name="image8.png" descr="image8.png"/>
          <p:cNvPicPr>
            <a:picLocks noChangeAspect="1"/>
          </p:cNvPicPr>
          <p:nvPr/>
        </p:nvPicPr>
        <p:blipFill>
          <a:blip r:embed="rId4"/>
          <a:stretch>
            <a:fillRect/>
          </a:stretch>
        </p:blipFill>
        <p:spPr>
          <a:xfrm>
            <a:off x="0" y="13558907"/>
            <a:ext cx="24384000" cy="355238"/>
          </a:xfrm>
          <a:prstGeom prst="rect">
            <a:avLst/>
          </a:prstGeom>
          <a:ln w="12700">
            <a:miter lim="400000"/>
          </a:ln>
        </p:spPr>
      </p:pic>
      <p:sp>
        <p:nvSpPr>
          <p:cNvPr id="436" name="Slide Numb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a:extLst>
              <a:ext uri="{FF2B5EF4-FFF2-40B4-BE49-F238E27FC236}">
                <a16:creationId xmlns:a16="http://schemas.microsoft.com/office/drawing/2014/main" id="{CD2EAD25-A3FF-40DA-93F5-05EC0E21BE06}"/>
              </a:ext>
            </a:extLst>
          </p:cNvPr>
          <p:cNvGrpSpPr/>
          <p:nvPr userDrawn="1"/>
        </p:nvGrpSpPr>
        <p:grpSpPr>
          <a:xfrm>
            <a:off x="16036678" y="11966585"/>
            <a:ext cx="7953599" cy="1248484"/>
            <a:chOff x="99524" y="-47662"/>
            <a:chExt cx="7953597" cy="1248483"/>
          </a:xfrm>
        </p:grpSpPr>
        <p:pic>
          <p:nvPicPr>
            <p:cNvPr id="3" name="CNS_Set 2.png" descr="CNS_Set 2.png">
              <a:extLst>
                <a:ext uri="{FF2B5EF4-FFF2-40B4-BE49-F238E27FC236}">
                  <a16:creationId xmlns:a16="http://schemas.microsoft.com/office/drawing/2014/main" id="{06F6331F-78C4-E526-6E17-3FF14D0F6B93}"/>
                </a:ext>
              </a:extLst>
            </p:cNvPr>
            <p:cNvPicPr>
              <a:picLocks noChangeAspect="1"/>
            </p:cNvPicPr>
            <p:nvPr/>
          </p:nvPicPr>
          <p:blipFill>
            <a:blip r:embed="rId5"/>
            <a:stretch>
              <a:fillRect/>
            </a:stretch>
          </p:blipFill>
          <p:spPr>
            <a:xfrm>
              <a:off x="2469981" y="-47662"/>
              <a:ext cx="3029055" cy="1135906"/>
            </a:xfrm>
            <a:prstGeom prst="rect">
              <a:avLst/>
            </a:prstGeom>
            <a:ln w="12700" cap="flat">
              <a:noFill/>
              <a:miter lim="400000"/>
            </a:ln>
            <a:effectLst/>
          </p:spPr>
        </p:pic>
        <p:pic>
          <p:nvPicPr>
            <p:cNvPr id="4" name="PMS_Set 2.png" descr="PMS_Set 2.png">
              <a:extLst>
                <a:ext uri="{FF2B5EF4-FFF2-40B4-BE49-F238E27FC236}">
                  <a16:creationId xmlns:a16="http://schemas.microsoft.com/office/drawing/2014/main" id="{0E878E12-026E-8C3F-740F-9AF2B5D1A72E}"/>
                </a:ext>
              </a:extLst>
            </p:cNvPr>
            <p:cNvPicPr>
              <a:picLocks noChangeAspect="1"/>
            </p:cNvPicPr>
            <p:nvPr/>
          </p:nvPicPr>
          <p:blipFill>
            <a:blip r:embed="rId6"/>
            <a:stretch>
              <a:fillRect/>
            </a:stretch>
          </p:blipFill>
          <p:spPr>
            <a:xfrm>
              <a:off x="99524" y="127867"/>
              <a:ext cx="2145889" cy="1072954"/>
            </a:xfrm>
            <a:prstGeom prst="rect">
              <a:avLst/>
            </a:prstGeom>
            <a:ln w="12700" cap="flat">
              <a:noFill/>
              <a:miter lim="400000"/>
            </a:ln>
            <a:effectLst/>
          </p:spPr>
        </p:pic>
        <p:sp>
          <p:nvSpPr>
            <p:cNvPr id="5" name="Line">
              <a:extLst>
                <a:ext uri="{FF2B5EF4-FFF2-40B4-BE49-F238E27FC236}">
                  <a16:creationId xmlns:a16="http://schemas.microsoft.com/office/drawing/2014/main" id="{F830104A-901C-7744-2B8A-037048E7F199}"/>
                </a:ext>
              </a:extLst>
            </p:cNvPr>
            <p:cNvSpPr/>
            <p:nvPr/>
          </p:nvSpPr>
          <p:spPr>
            <a:xfrm flipV="1">
              <a:off x="2367489" y="299349"/>
              <a:ext cx="7" cy="637259"/>
            </a:xfrm>
            <a:prstGeom prst="line">
              <a:avLst/>
            </a:prstGeom>
            <a:noFill/>
            <a:ln w="25400" cap="flat">
              <a:solidFill>
                <a:srgbClr val="0A2A42"/>
              </a:solidFill>
              <a:prstDash val="solid"/>
              <a:round/>
            </a:ln>
            <a:effectLst/>
          </p:spPr>
          <p:txBody>
            <a:bodyPr wrap="square" lIns="45718" tIns="45718" rIns="45718" bIns="45718" numCol="1" anchor="t">
              <a:noAutofit/>
            </a:bodyPr>
            <a:lstStyle/>
            <a:p>
              <a:endParaRPr/>
            </a:p>
          </p:txBody>
        </p:sp>
        <p:sp>
          <p:nvSpPr>
            <p:cNvPr id="6" name="Line">
              <a:extLst>
                <a:ext uri="{FF2B5EF4-FFF2-40B4-BE49-F238E27FC236}">
                  <a16:creationId xmlns:a16="http://schemas.microsoft.com/office/drawing/2014/main" id="{80323251-6058-8FE0-47EC-DB2FBB4EBEB1}"/>
                </a:ext>
              </a:extLst>
            </p:cNvPr>
            <p:cNvSpPr/>
            <p:nvPr/>
          </p:nvSpPr>
          <p:spPr>
            <a:xfrm flipV="1">
              <a:off x="5417285" y="311256"/>
              <a:ext cx="7" cy="637259"/>
            </a:xfrm>
            <a:prstGeom prst="line">
              <a:avLst/>
            </a:prstGeom>
            <a:noFill/>
            <a:ln w="25400" cap="flat">
              <a:solidFill>
                <a:srgbClr val="0A2A42"/>
              </a:solidFill>
              <a:prstDash val="solid"/>
              <a:round/>
            </a:ln>
            <a:effectLst/>
          </p:spPr>
          <p:txBody>
            <a:bodyPr wrap="square" lIns="45718" tIns="45718" rIns="45718" bIns="45718" numCol="1" anchor="t">
              <a:noAutofit/>
            </a:bodyPr>
            <a:lstStyle/>
            <a:p>
              <a:endParaRPr/>
            </a:p>
          </p:txBody>
        </p:sp>
        <p:pic>
          <p:nvPicPr>
            <p:cNvPr id="7" name="Quay Logo Museo Sans + Helvetica Neue.png" descr="Quay Logo Museo Sans + Helvetica Neue.png">
              <a:extLst>
                <a:ext uri="{FF2B5EF4-FFF2-40B4-BE49-F238E27FC236}">
                  <a16:creationId xmlns:a16="http://schemas.microsoft.com/office/drawing/2014/main" id="{AB2BF372-7742-7185-9563-5017745C77D6}"/>
                </a:ext>
              </a:extLst>
            </p:cNvPr>
            <p:cNvPicPr>
              <a:picLocks noChangeAspect="1"/>
            </p:cNvPicPr>
            <p:nvPr/>
          </p:nvPicPr>
          <p:blipFill>
            <a:blip r:embed="rId7"/>
            <a:stretch>
              <a:fillRect/>
            </a:stretch>
          </p:blipFill>
          <p:spPr>
            <a:xfrm>
              <a:off x="5723606" y="304903"/>
              <a:ext cx="2329515" cy="602240"/>
            </a:xfrm>
            <a:prstGeom prst="rect">
              <a:avLst/>
            </a:prstGeom>
            <a:ln w="12700" cap="flat">
              <a:noFill/>
              <a:miter lim="400000"/>
            </a:ln>
            <a:effectLst/>
          </p:spPr>
        </p:pic>
      </p:gr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Slide copy 3">
    <p:spTree>
      <p:nvGrpSpPr>
        <p:cNvPr id="1" name=""/>
        <p:cNvGrpSpPr/>
        <p:nvPr/>
      </p:nvGrpSpPr>
      <p:grpSpPr>
        <a:xfrm>
          <a:off x="0" y="0"/>
          <a:ext cx="0" cy="0"/>
          <a:chOff x="0" y="0"/>
          <a:chExt cx="0" cy="0"/>
        </a:xfrm>
      </p:grpSpPr>
      <p:pic>
        <p:nvPicPr>
          <p:cNvPr id="443" name="closing.jpg" descr="closing.jpg"/>
          <p:cNvPicPr>
            <a:picLocks noChangeAspect="1"/>
          </p:cNvPicPr>
          <p:nvPr/>
        </p:nvPicPr>
        <p:blipFill>
          <a:blip r:embed="rId2"/>
          <a:srcRect l="59" r="59"/>
          <a:stretch>
            <a:fillRect/>
          </a:stretch>
        </p:blipFill>
        <p:spPr>
          <a:xfrm>
            <a:off x="-3" y="-73533"/>
            <a:ext cx="12322725" cy="13863064"/>
          </a:xfrm>
          <a:prstGeom prst="rect">
            <a:avLst/>
          </a:prstGeom>
          <a:ln w="12700">
            <a:miter lim="400000"/>
          </a:ln>
        </p:spPr>
      </p:pic>
      <p:sp>
        <p:nvSpPr>
          <p:cNvPr id="444" name="Straight Connector 3"/>
          <p:cNvSpPr/>
          <p:nvPr/>
        </p:nvSpPr>
        <p:spPr>
          <a:xfrm flipH="1" flipV="1">
            <a:off x="3487010" y="13202595"/>
            <a:ext cx="20503267" cy="12474"/>
          </a:xfrm>
          <a:prstGeom prst="line">
            <a:avLst/>
          </a:prstGeom>
          <a:ln w="19050">
            <a:solidFill>
              <a:srgbClr val="15244D"/>
            </a:solidFill>
            <a:miter/>
          </a:ln>
        </p:spPr>
        <p:txBody>
          <a:bodyPr lIns="45718" tIns="45718" rIns="45718" bIns="45718"/>
          <a:lstStyle/>
          <a:p>
            <a:endParaRPr/>
          </a:p>
        </p:txBody>
      </p:sp>
      <p:pic>
        <p:nvPicPr>
          <p:cNvPr id="445" name="concept_BlueCPM-Group_white.png" descr="concept_BlueCPM-Group_white.png"/>
          <p:cNvPicPr>
            <a:picLocks noChangeAspect="1"/>
          </p:cNvPicPr>
          <p:nvPr/>
        </p:nvPicPr>
        <p:blipFill>
          <a:blip r:embed="rId3"/>
          <a:stretch>
            <a:fillRect/>
          </a:stretch>
        </p:blipFill>
        <p:spPr>
          <a:xfrm>
            <a:off x="182226" y="12736382"/>
            <a:ext cx="3122560" cy="552539"/>
          </a:xfrm>
          <a:prstGeom prst="rect">
            <a:avLst/>
          </a:prstGeom>
          <a:ln w="12700">
            <a:miter lim="400000"/>
          </a:ln>
        </p:spPr>
      </p:pic>
      <p:sp>
        <p:nvSpPr>
          <p:cNvPr id="446" name="Triangle"/>
          <p:cNvSpPr/>
          <p:nvPr/>
        </p:nvSpPr>
        <p:spPr>
          <a:xfrm rot="10800000">
            <a:off x="22886739" y="2604"/>
            <a:ext cx="1490886" cy="1490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115F"/>
          </a:solidFill>
          <a:ln w="12700">
            <a:miter lim="400000"/>
          </a:ln>
        </p:spPr>
        <p:txBody>
          <a:bodyPr lIns="45718" tIns="45718" rIns="45718" bIns="45718" anchor="ctr"/>
          <a:lstStyle/>
          <a:p>
            <a:pPr defTabSz="914400">
              <a:defRPr sz="1800">
                <a:solidFill>
                  <a:srgbClr val="6C7782"/>
                </a:solidFill>
                <a:latin typeface="Calibri"/>
                <a:ea typeface="Calibri"/>
                <a:cs typeface="Calibri"/>
                <a:sym typeface="Calibri"/>
              </a:defRPr>
            </a:pPr>
            <a:endParaRPr/>
          </a:p>
        </p:txBody>
      </p:sp>
      <p:pic>
        <p:nvPicPr>
          <p:cNvPr id="447" name="image8.png" descr="image8.png"/>
          <p:cNvPicPr>
            <a:picLocks noChangeAspect="1"/>
          </p:cNvPicPr>
          <p:nvPr/>
        </p:nvPicPr>
        <p:blipFill>
          <a:blip r:embed="rId4"/>
          <a:stretch>
            <a:fillRect/>
          </a:stretch>
        </p:blipFill>
        <p:spPr>
          <a:xfrm>
            <a:off x="0" y="13558907"/>
            <a:ext cx="24384000" cy="355238"/>
          </a:xfrm>
          <a:prstGeom prst="rect">
            <a:avLst/>
          </a:prstGeom>
          <a:ln w="12700">
            <a:miter lim="400000"/>
          </a:ln>
        </p:spPr>
      </p:pic>
      <p:sp>
        <p:nvSpPr>
          <p:cNvPr id="449" name="Slide Numb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a:extLst>
              <a:ext uri="{FF2B5EF4-FFF2-40B4-BE49-F238E27FC236}">
                <a16:creationId xmlns:a16="http://schemas.microsoft.com/office/drawing/2014/main" id="{77C78712-8679-ACA2-CB3F-B7571C8B273D}"/>
              </a:ext>
            </a:extLst>
          </p:cNvPr>
          <p:cNvGrpSpPr/>
          <p:nvPr userDrawn="1"/>
        </p:nvGrpSpPr>
        <p:grpSpPr>
          <a:xfrm>
            <a:off x="16036678" y="11966585"/>
            <a:ext cx="7953599" cy="1248484"/>
            <a:chOff x="99524" y="-47662"/>
            <a:chExt cx="7953597" cy="1248483"/>
          </a:xfrm>
        </p:grpSpPr>
        <p:pic>
          <p:nvPicPr>
            <p:cNvPr id="3" name="CNS_Set 2.png" descr="CNS_Set 2.png">
              <a:extLst>
                <a:ext uri="{FF2B5EF4-FFF2-40B4-BE49-F238E27FC236}">
                  <a16:creationId xmlns:a16="http://schemas.microsoft.com/office/drawing/2014/main" id="{43B62258-CDFA-02A4-DE25-396CEB7CB1AC}"/>
                </a:ext>
              </a:extLst>
            </p:cNvPr>
            <p:cNvPicPr>
              <a:picLocks noChangeAspect="1"/>
            </p:cNvPicPr>
            <p:nvPr/>
          </p:nvPicPr>
          <p:blipFill>
            <a:blip r:embed="rId5"/>
            <a:stretch>
              <a:fillRect/>
            </a:stretch>
          </p:blipFill>
          <p:spPr>
            <a:xfrm>
              <a:off x="2469981" y="-47662"/>
              <a:ext cx="3029055" cy="1135906"/>
            </a:xfrm>
            <a:prstGeom prst="rect">
              <a:avLst/>
            </a:prstGeom>
            <a:ln w="12700" cap="flat">
              <a:noFill/>
              <a:miter lim="400000"/>
            </a:ln>
            <a:effectLst/>
          </p:spPr>
        </p:pic>
        <p:pic>
          <p:nvPicPr>
            <p:cNvPr id="4" name="PMS_Set 2.png" descr="PMS_Set 2.png">
              <a:extLst>
                <a:ext uri="{FF2B5EF4-FFF2-40B4-BE49-F238E27FC236}">
                  <a16:creationId xmlns:a16="http://schemas.microsoft.com/office/drawing/2014/main" id="{1048999B-218E-2D98-AD9C-935ADF2DC568}"/>
                </a:ext>
              </a:extLst>
            </p:cNvPr>
            <p:cNvPicPr>
              <a:picLocks noChangeAspect="1"/>
            </p:cNvPicPr>
            <p:nvPr/>
          </p:nvPicPr>
          <p:blipFill>
            <a:blip r:embed="rId6"/>
            <a:stretch>
              <a:fillRect/>
            </a:stretch>
          </p:blipFill>
          <p:spPr>
            <a:xfrm>
              <a:off x="99524" y="127867"/>
              <a:ext cx="2145889" cy="1072954"/>
            </a:xfrm>
            <a:prstGeom prst="rect">
              <a:avLst/>
            </a:prstGeom>
            <a:ln w="12700" cap="flat">
              <a:noFill/>
              <a:miter lim="400000"/>
            </a:ln>
            <a:effectLst/>
          </p:spPr>
        </p:pic>
        <p:sp>
          <p:nvSpPr>
            <p:cNvPr id="5" name="Line">
              <a:extLst>
                <a:ext uri="{FF2B5EF4-FFF2-40B4-BE49-F238E27FC236}">
                  <a16:creationId xmlns:a16="http://schemas.microsoft.com/office/drawing/2014/main" id="{93DE4B84-46E0-E868-BDA3-243D98710907}"/>
                </a:ext>
              </a:extLst>
            </p:cNvPr>
            <p:cNvSpPr/>
            <p:nvPr/>
          </p:nvSpPr>
          <p:spPr>
            <a:xfrm flipV="1">
              <a:off x="2367489" y="299349"/>
              <a:ext cx="7" cy="637259"/>
            </a:xfrm>
            <a:prstGeom prst="line">
              <a:avLst/>
            </a:prstGeom>
            <a:noFill/>
            <a:ln w="25400" cap="flat">
              <a:solidFill>
                <a:srgbClr val="0A2A42"/>
              </a:solidFill>
              <a:prstDash val="solid"/>
              <a:round/>
            </a:ln>
            <a:effectLst/>
          </p:spPr>
          <p:txBody>
            <a:bodyPr wrap="square" lIns="45718" tIns="45718" rIns="45718" bIns="45718" numCol="1" anchor="t">
              <a:noAutofit/>
            </a:bodyPr>
            <a:lstStyle/>
            <a:p>
              <a:endParaRPr/>
            </a:p>
          </p:txBody>
        </p:sp>
        <p:sp>
          <p:nvSpPr>
            <p:cNvPr id="6" name="Line">
              <a:extLst>
                <a:ext uri="{FF2B5EF4-FFF2-40B4-BE49-F238E27FC236}">
                  <a16:creationId xmlns:a16="http://schemas.microsoft.com/office/drawing/2014/main" id="{A7E78D79-9E99-AE1B-075E-2EFEC1185173}"/>
                </a:ext>
              </a:extLst>
            </p:cNvPr>
            <p:cNvSpPr/>
            <p:nvPr/>
          </p:nvSpPr>
          <p:spPr>
            <a:xfrm flipV="1">
              <a:off x="5417285" y="311256"/>
              <a:ext cx="7" cy="637259"/>
            </a:xfrm>
            <a:prstGeom prst="line">
              <a:avLst/>
            </a:prstGeom>
            <a:noFill/>
            <a:ln w="25400" cap="flat">
              <a:solidFill>
                <a:srgbClr val="0A2A42"/>
              </a:solidFill>
              <a:prstDash val="solid"/>
              <a:round/>
            </a:ln>
            <a:effectLst/>
          </p:spPr>
          <p:txBody>
            <a:bodyPr wrap="square" lIns="45718" tIns="45718" rIns="45718" bIns="45718" numCol="1" anchor="t">
              <a:noAutofit/>
            </a:bodyPr>
            <a:lstStyle/>
            <a:p>
              <a:endParaRPr/>
            </a:p>
          </p:txBody>
        </p:sp>
        <p:pic>
          <p:nvPicPr>
            <p:cNvPr id="7" name="Quay Logo Museo Sans + Helvetica Neue.png" descr="Quay Logo Museo Sans + Helvetica Neue.png">
              <a:extLst>
                <a:ext uri="{FF2B5EF4-FFF2-40B4-BE49-F238E27FC236}">
                  <a16:creationId xmlns:a16="http://schemas.microsoft.com/office/drawing/2014/main" id="{15C2C096-2D47-FFB0-B2D8-9374812C93FF}"/>
                </a:ext>
              </a:extLst>
            </p:cNvPr>
            <p:cNvPicPr>
              <a:picLocks noChangeAspect="1"/>
            </p:cNvPicPr>
            <p:nvPr/>
          </p:nvPicPr>
          <p:blipFill>
            <a:blip r:embed="rId7"/>
            <a:stretch>
              <a:fillRect/>
            </a:stretch>
          </p:blipFill>
          <p:spPr>
            <a:xfrm>
              <a:off x="5723606" y="304903"/>
              <a:ext cx="2329515" cy="602240"/>
            </a:xfrm>
            <a:prstGeom prst="rect">
              <a:avLst/>
            </a:prstGeom>
            <a:ln w="12700" cap="flat">
              <a:noFill/>
              <a:miter lim="400000"/>
            </a:ln>
            <a:effectLst/>
          </p:spPr>
        </p:pic>
      </p:gr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Slide copy">
    <p:spTree>
      <p:nvGrpSpPr>
        <p:cNvPr id="1" name=""/>
        <p:cNvGrpSpPr/>
        <p:nvPr/>
      </p:nvGrpSpPr>
      <p:grpSpPr>
        <a:xfrm>
          <a:off x="0" y="0"/>
          <a:ext cx="0" cy="0"/>
          <a:chOff x="0" y="0"/>
          <a:chExt cx="0" cy="0"/>
        </a:xfrm>
      </p:grpSpPr>
      <p:pic>
        <p:nvPicPr>
          <p:cNvPr id="456" name="cover2.jpg" descr="cover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457" name="image8.png" descr="image8.png"/>
          <p:cNvPicPr>
            <a:picLocks noChangeAspect="1"/>
          </p:cNvPicPr>
          <p:nvPr/>
        </p:nvPicPr>
        <p:blipFill>
          <a:blip r:embed="rId3"/>
          <a:stretch>
            <a:fillRect/>
          </a:stretch>
        </p:blipFill>
        <p:spPr>
          <a:xfrm>
            <a:off x="0" y="13558907"/>
            <a:ext cx="24384000" cy="355238"/>
          </a:xfrm>
          <a:prstGeom prst="rect">
            <a:avLst/>
          </a:prstGeom>
          <a:ln w="12700">
            <a:miter lim="400000"/>
          </a:ln>
        </p:spPr>
      </p:pic>
      <p:sp>
        <p:nvSpPr>
          <p:cNvPr id="4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tangle">
            <a:extLst>
              <a:ext uri="{FF2B5EF4-FFF2-40B4-BE49-F238E27FC236}">
                <a16:creationId xmlns:a16="http://schemas.microsoft.com/office/drawing/2014/main" id="{19EECD96-D40A-60C4-2D27-35EB7095E158}"/>
              </a:ext>
            </a:extLst>
          </p:cNvPr>
          <p:cNvSpPr/>
          <p:nvPr userDrawn="1"/>
        </p:nvSpPr>
        <p:spPr>
          <a:xfrm>
            <a:off x="-82485" y="12639822"/>
            <a:ext cx="24548970" cy="1191827"/>
          </a:xfrm>
          <a:prstGeom prst="rect">
            <a:avLst/>
          </a:prstGeom>
          <a:gradFill>
            <a:gsLst>
              <a:gs pos="0">
                <a:srgbClr val="182449"/>
              </a:gs>
              <a:gs pos="100000">
                <a:srgbClr val="010101">
                  <a:alpha val="0"/>
                </a:srgbClr>
              </a:gs>
            </a:gsLst>
            <a:lin ang="16102264"/>
          </a:gradFill>
          <a:ln w="12700">
            <a:miter lim="400000"/>
          </a:ln>
        </p:spPr>
        <p:txBody>
          <a:bodyPr lIns="45718" tIns="45718" rIns="45718" bIns="45718"/>
          <a:lstStyle/>
          <a:p>
            <a:pPr>
              <a:defRPr>
                <a:solidFill>
                  <a:srgbClr val="182449"/>
                </a:solidFill>
                <a:latin typeface="Helvetica Neue Medium"/>
                <a:ea typeface="Helvetica Neue Medium"/>
                <a:cs typeface="Helvetica Neue Medium"/>
                <a:sym typeface="Helvetica Neue Medium"/>
              </a:defRPr>
            </a:pPr>
            <a:endParaRPr/>
          </a:p>
        </p:txBody>
      </p:sp>
      <p:pic>
        <p:nvPicPr>
          <p:cNvPr id="3" name="concept_BlueCPM-Group_white.png" descr="concept_BlueCPM-Group_white.png">
            <a:extLst>
              <a:ext uri="{FF2B5EF4-FFF2-40B4-BE49-F238E27FC236}">
                <a16:creationId xmlns:a16="http://schemas.microsoft.com/office/drawing/2014/main" id="{6CAD33EA-1A45-8B11-75A4-C31425EA54D6}"/>
              </a:ext>
            </a:extLst>
          </p:cNvPr>
          <p:cNvPicPr>
            <a:picLocks noChangeAspect="1"/>
          </p:cNvPicPr>
          <p:nvPr userDrawn="1"/>
        </p:nvPicPr>
        <p:blipFill>
          <a:blip r:embed="rId4"/>
          <a:stretch>
            <a:fillRect/>
          </a:stretch>
        </p:blipFill>
        <p:spPr>
          <a:xfrm>
            <a:off x="9429289" y="12861539"/>
            <a:ext cx="3122561" cy="552539"/>
          </a:xfrm>
          <a:prstGeom prst="rect">
            <a:avLst/>
          </a:prstGeom>
          <a:ln w="12700">
            <a:miter lim="400000"/>
          </a:ln>
        </p:spPr>
      </p:pic>
      <p:sp>
        <p:nvSpPr>
          <p:cNvPr id="4" name="Line">
            <a:extLst>
              <a:ext uri="{FF2B5EF4-FFF2-40B4-BE49-F238E27FC236}">
                <a16:creationId xmlns:a16="http://schemas.microsoft.com/office/drawing/2014/main" id="{31ACB50F-8BD2-E186-51C4-68062131CA41}"/>
              </a:ext>
            </a:extLst>
          </p:cNvPr>
          <p:cNvSpPr/>
          <p:nvPr userDrawn="1"/>
        </p:nvSpPr>
        <p:spPr>
          <a:xfrm>
            <a:off x="12936664" y="13235733"/>
            <a:ext cx="3261750" cy="1"/>
          </a:xfrm>
          <a:prstGeom prst="line">
            <a:avLst/>
          </a:prstGeom>
          <a:ln w="12700">
            <a:solidFill>
              <a:srgbClr val="FFFFFF"/>
            </a:solidFill>
          </a:ln>
        </p:spPr>
        <p:txBody>
          <a:bodyPr lIns="45718" tIns="45718" rIns="45718" bIns="45718"/>
          <a:lstStyle/>
          <a:p>
            <a:pPr>
              <a:defRPr>
                <a:latin typeface="Helvetica Neue Medium"/>
                <a:ea typeface="Helvetica Neue Medium"/>
                <a:cs typeface="Helvetica Neue Medium"/>
                <a:sym typeface="Helvetica Neue Medium"/>
              </a:defRPr>
            </a:pPr>
            <a:endParaRPr/>
          </a:p>
        </p:txBody>
      </p:sp>
      <p:grpSp>
        <p:nvGrpSpPr>
          <p:cNvPr id="5" name="Group">
            <a:extLst>
              <a:ext uri="{FF2B5EF4-FFF2-40B4-BE49-F238E27FC236}">
                <a16:creationId xmlns:a16="http://schemas.microsoft.com/office/drawing/2014/main" id="{FF8677C3-2DCE-B53A-5436-5F5DE86B5E38}"/>
              </a:ext>
            </a:extLst>
          </p:cNvPr>
          <p:cNvGrpSpPr/>
          <p:nvPr userDrawn="1"/>
        </p:nvGrpSpPr>
        <p:grpSpPr>
          <a:xfrm>
            <a:off x="16375293" y="12652522"/>
            <a:ext cx="7716924" cy="1081199"/>
            <a:chOff x="0" y="0"/>
            <a:chExt cx="7716922" cy="1081198"/>
          </a:xfrm>
        </p:grpSpPr>
        <p:pic>
          <p:nvPicPr>
            <p:cNvPr id="6" name="image8.png" descr="image8.png">
              <a:extLst>
                <a:ext uri="{FF2B5EF4-FFF2-40B4-BE49-F238E27FC236}">
                  <a16:creationId xmlns:a16="http://schemas.microsoft.com/office/drawing/2014/main" id="{4C830FAF-EAC7-FDE9-949F-DB48B21166FF}"/>
                </a:ext>
              </a:extLst>
            </p:cNvPr>
            <p:cNvPicPr>
              <a:picLocks noChangeAspect="1"/>
            </p:cNvPicPr>
            <p:nvPr/>
          </p:nvPicPr>
          <p:blipFill>
            <a:blip r:embed="rId5"/>
            <a:stretch>
              <a:fillRect/>
            </a:stretch>
          </p:blipFill>
          <p:spPr>
            <a:xfrm>
              <a:off x="2246815" y="0"/>
              <a:ext cx="2655928" cy="995973"/>
            </a:xfrm>
            <a:prstGeom prst="rect">
              <a:avLst/>
            </a:prstGeom>
            <a:ln w="12700" cap="flat">
              <a:noFill/>
              <a:miter lim="400000"/>
            </a:ln>
            <a:effectLst/>
          </p:spPr>
        </p:pic>
        <p:pic>
          <p:nvPicPr>
            <p:cNvPr id="7" name="image9.png" descr="image9.png">
              <a:extLst>
                <a:ext uri="{FF2B5EF4-FFF2-40B4-BE49-F238E27FC236}">
                  <a16:creationId xmlns:a16="http://schemas.microsoft.com/office/drawing/2014/main" id="{0EF35615-4967-0B35-FB80-34D771B8FBC4}"/>
                </a:ext>
              </a:extLst>
            </p:cNvPr>
            <p:cNvPicPr>
              <a:picLocks noChangeAspect="1"/>
            </p:cNvPicPr>
            <p:nvPr/>
          </p:nvPicPr>
          <p:blipFill>
            <a:blip r:embed="rId6"/>
            <a:stretch>
              <a:fillRect/>
            </a:stretch>
          </p:blipFill>
          <p:spPr>
            <a:xfrm>
              <a:off x="0" y="85225"/>
              <a:ext cx="1991946" cy="995974"/>
            </a:xfrm>
            <a:prstGeom prst="rect">
              <a:avLst/>
            </a:prstGeom>
            <a:ln w="12700" cap="flat">
              <a:noFill/>
              <a:miter lim="400000"/>
            </a:ln>
            <a:effectLst/>
          </p:spPr>
        </p:pic>
        <p:pic>
          <p:nvPicPr>
            <p:cNvPr id="8" name="image10.png" descr="image10.png">
              <a:extLst>
                <a:ext uri="{FF2B5EF4-FFF2-40B4-BE49-F238E27FC236}">
                  <a16:creationId xmlns:a16="http://schemas.microsoft.com/office/drawing/2014/main" id="{2FEF9A08-474A-20FB-32A4-00147602C758}"/>
                </a:ext>
              </a:extLst>
            </p:cNvPr>
            <p:cNvPicPr>
              <a:picLocks noChangeAspect="1"/>
            </p:cNvPicPr>
            <p:nvPr/>
          </p:nvPicPr>
          <p:blipFill>
            <a:blip r:embed="rId7"/>
            <a:stretch>
              <a:fillRect/>
            </a:stretch>
          </p:blipFill>
          <p:spPr>
            <a:xfrm>
              <a:off x="5259156" y="266545"/>
              <a:ext cx="2457767" cy="633333"/>
            </a:xfrm>
            <a:prstGeom prst="rect">
              <a:avLst/>
            </a:prstGeom>
            <a:ln w="12700" cap="flat">
              <a:noFill/>
              <a:miter lim="400000"/>
            </a:ln>
            <a:effectLst/>
          </p:spPr>
        </p:pic>
        <p:sp>
          <p:nvSpPr>
            <p:cNvPr id="9" name="Line">
              <a:extLst>
                <a:ext uri="{FF2B5EF4-FFF2-40B4-BE49-F238E27FC236}">
                  <a16:creationId xmlns:a16="http://schemas.microsoft.com/office/drawing/2014/main" id="{A14CE762-3B0C-710B-1EE7-6296692F24CA}"/>
                </a:ext>
              </a:extLst>
            </p:cNvPr>
            <p:cNvSpPr/>
            <p:nvPr/>
          </p:nvSpPr>
          <p:spPr>
            <a:xfrm>
              <a:off x="2139977" y="229200"/>
              <a:ext cx="1" cy="613774"/>
            </a:xfrm>
            <a:prstGeom prst="line">
              <a:avLst/>
            </a:prstGeom>
            <a:noFill/>
            <a:ln w="12700" cap="flat">
              <a:solidFill>
                <a:srgbClr val="FFFFFF"/>
              </a:solidFill>
              <a:prstDash val="solid"/>
              <a:round/>
            </a:ln>
            <a:effectLst/>
          </p:spPr>
          <p:txBody>
            <a:bodyPr wrap="square" lIns="45718" tIns="45718" rIns="45718" bIns="45718" numCol="1" anchor="t">
              <a:noAutofit/>
            </a:bodyPr>
            <a:lstStyle/>
            <a:p>
              <a:pPr>
                <a:defRPr>
                  <a:latin typeface="Helvetica Neue Medium"/>
                  <a:ea typeface="Helvetica Neue Medium"/>
                  <a:cs typeface="Helvetica Neue Medium"/>
                  <a:sym typeface="Helvetica Neue Medium"/>
                </a:defRPr>
              </a:pPr>
              <a:endParaRPr/>
            </a:p>
          </p:txBody>
        </p:sp>
        <p:sp>
          <p:nvSpPr>
            <p:cNvPr id="10" name="Line">
              <a:extLst>
                <a:ext uri="{FF2B5EF4-FFF2-40B4-BE49-F238E27FC236}">
                  <a16:creationId xmlns:a16="http://schemas.microsoft.com/office/drawing/2014/main" id="{7081AD45-54DA-AAC7-6356-054CEA3BA815}"/>
                </a:ext>
              </a:extLst>
            </p:cNvPr>
            <p:cNvSpPr/>
            <p:nvPr/>
          </p:nvSpPr>
          <p:spPr>
            <a:xfrm>
              <a:off x="5011561" y="229200"/>
              <a:ext cx="1" cy="613774"/>
            </a:xfrm>
            <a:prstGeom prst="line">
              <a:avLst/>
            </a:prstGeom>
            <a:noFill/>
            <a:ln w="12700" cap="flat">
              <a:solidFill>
                <a:srgbClr val="FFFFFF"/>
              </a:solidFill>
              <a:prstDash val="solid"/>
              <a:round/>
            </a:ln>
            <a:effectLst/>
          </p:spPr>
          <p:txBody>
            <a:bodyPr wrap="square" lIns="45718" tIns="45718" rIns="45718" bIns="45718" numCol="1" anchor="t">
              <a:noAutofit/>
            </a:bodyPr>
            <a:lstStyle/>
            <a:p>
              <a:pPr>
                <a:defRPr>
                  <a:latin typeface="Helvetica Neue Medium"/>
                  <a:ea typeface="Helvetica Neue Medium"/>
                  <a:cs typeface="Helvetica Neue Medium"/>
                  <a:sym typeface="Helvetica Neue Medium"/>
                </a:defRPr>
              </a:pPr>
              <a:endParaRPr/>
            </a:p>
          </p:txBody>
        </p:sp>
      </p:grpSp>
      <p:pic>
        <p:nvPicPr>
          <p:cNvPr id="11" name="concept_BlueCPM-Group_white.png" descr="concept_BlueCPM-Group_white.png">
            <a:extLst>
              <a:ext uri="{FF2B5EF4-FFF2-40B4-BE49-F238E27FC236}">
                <a16:creationId xmlns:a16="http://schemas.microsoft.com/office/drawing/2014/main" id="{37ABC4B6-434B-FC43-C42C-08ACC79529EF}"/>
              </a:ext>
            </a:extLst>
          </p:cNvPr>
          <p:cNvPicPr>
            <a:picLocks noChangeAspect="1"/>
          </p:cNvPicPr>
          <p:nvPr userDrawn="1"/>
        </p:nvPicPr>
        <p:blipFill>
          <a:blip r:embed="rId4"/>
          <a:stretch>
            <a:fillRect/>
          </a:stretch>
        </p:blipFill>
        <p:spPr>
          <a:xfrm>
            <a:off x="270197" y="12531638"/>
            <a:ext cx="3981521" cy="704536"/>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Slide copy 6">
    <p:spTree>
      <p:nvGrpSpPr>
        <p:cNvPr id="1" name=""/>
        <p:cNvGrpSpPr/>
        <p:nvPr/>
      </p:nvGrpSpPr>
      <p:grpSpPr>
        <a:xfrm>
          <a:off x="0" y="0"/>
          <a:ext cx="0" cy="0"/>
          <a:chOff x="0" y="0"/>
          <a:chExt cx="0" cy="0"/>
        </a:xfrm>
      </p:grpSpPr>
      <p:pic>
        <p:nvPicPr>
          <p:cNvPr id="214" name="1.png" descr="1.png"/>
          <p:cNvPicPr>
            <a:picLocks noChangeAspect="1"/>
          </p:cNvPicPr>
          <p:nvPr/>
        </p:nvPicPr>
        <p:blipFill>
          <a:blip r:embed="rId2"/>
          <a:stretch>
            <a:fillRect/>
          </a:stretch>
        </p:blipFill>
        <p:spPr>
          <a:xfrm>
            <a:off x="-3" y="13402918"/>
            <a:ext cx="24384005" cy="355234"/>
          </a:xfrm>
          <a:prstGeom prst="rect">
            <a:avLst/>
          </a:prstGeom>
          <a:ln w="12700">
            <a:miter lim="400000"/>
          </a:ln>
        </p:spPr>
      </p:pic>
      <p:pic>
        <p:nvPicPr>
          <p:cNvPr id="215" name="image8.png" descr="image8.png"/>
          <p:cNvPicPr>
            <a:picLocks noChangeAspect="1"/>
          </p:cNvPicPr>
          <p:nvPr/>
        </p:nvPicPr>
        <p:blipFill>
          <a:blip r:embed="rId2"/>
          <a:stretch>
            <a:fillRect/>
          </a:stretch>
        </p:blipFill>
        <p:spPr>
          <a:xfrm>
            <a:off x="-31750" y="13402456"/>
            <a:ext cx="24428450" cy="355885"/>
          </a:xfrm>
          <a:prstGeom prst="rect">
            <a:avLst/>
          </a:prstGeom>
          <a:ln w="12700">
            <a:miter lim="400000"/>
          </a:ln>
        </p:spPr>
      </p:pic>
      <p:sp>
        <p:nvSpPr>
          <p:cNvPr id="216" name="Oval 11"/>
          <p:cNvSpPr/>
          <p:nvPr/>
        </p:nvSpPr>
        <p:spPr>
          <a:xfrm>
            <a:off x="23206436" y="12862873"/>
            <a:ext cx="679463" cy="679452"/>
          </a:xfrm>
          <a:prstGeom prst="ellipse">
            <a:avLst/>
          </a:prstGeom>
          <a:solidFill>
            <a:srgbClr val="E01160"/>
          </a:solidFill>
          <a:ln w="12700">
            <a:miter lim="400000"/>
          </a:ln>
        </p:spPr>
        <p:txBody>
          <a:bodyPr lIns="45718" tIns="45718" rIns="45718" bIns="45718" anchor="ctr"/>
          <a:lstStyle/>
          <a:p>
            <a:pPr algn="l" defTabSz="1828800">
              <a:defRPr sz="3600">
                <a:solidFill>
                  <a:srgbClr val="999999"/>
                </a:solidFill>
                <a:latin typeface="Calibri"/>
                <a:ea typeface="Calibri"/>
                <a:cs typeface="Calibri"/>
                <a:sym typeface="Calibri"/>
              </a:defRPr>
            </a:pPr>
            <a:endParaRPr/>
          </a:p>
        </p:txBody>
      </p:sp>
      <p:pic>
        <p:nvPicPr>
          <p:cNvPr id="217" name="concept_BlueCPM-Group.png" descr="concept_BlueCPM-Group.png"/>
          <p:cNvPicPr>
            <a:picLocks noChangeAspect="1"/>
          </p:cNvPicPr>
          <p:nvPr/>
        </p:nvPicPr>
        <p:blipFill>
          <a:blip r:embed="rId3"/>
          <a:stretch>
            <a:fillRect/>
          </a:stretch>
        </p:blipFill>
        <p:spPr>
          <a:xfrm>
            <a:off x="393700" y="12784211"/>
            <a:ext cx="2761472" cy="488647"/>
          </a:xfrm>
          <a:prstGeom prst="rect">
            <a:avLst/>
          </a:prstGeom>
          <a:ln w="12700">
            <a:miter lim="400000"/>
          </a:ln>
        </p:spPr>
      </p:pic>
      <p:sp>
        <p:nvSpPr>
          <p:cNvPr id="218" name="Straight Connector 3"/>
          <p:cNvSpPr/>
          <p:nvPr/>
        </p:nvSpPr>
        <p:spPr>
          <a:xfrm flipH="1" flipV="1">
            <a:off x="3487008" y="13202597"/>
            <a:ext cx="19385112" cy="3"/>
          </a:xfrm>
          <a:prstGeom prst="line">
            <a:avLst/>
          </a:prstGeom>
          <a:ln w="19050">
            <a:solidFill>
              <a:srgbClr val="15244D"/>
            </a:solidFill>
            <a:miter/>
          </a:ln>
        </p:spPr>
        <p:txBody>
          <a:bodyPr lIns="45718" tIns="45718" rIns="45718" bIns="45718"/>
          <a:lstStyle/>
          <a:p>
            <a:endParaRPr/>
          </a:p>
        </p:txBody>
      </p:sp>
      <p:sp>
        <p:nvSpPr>
          <p:cNvPr id="225" name="Slide Number"/>
          <p:cNvSpPr txBox="1">
            <a:spLocks noGrp="1"/>
          </p:cNvSpPr>
          <p:nvPr>
            <p:ph type="sldNum" sz="quarter" idx="2"/>
          </p:nvPr>
        </p:nvSpPr>
        <p:spPr>
          <a:xfrm>
            <a:off x="22145811" y="12589047"/>
            <a:ext cx="425078" cy="431801"/>
          </a:xfrm>
          <a:prstGeom prst="rect">
            <a:avLst/>
          </a:prstGeom>
        </p:spPr>
        <p:txBody>
          <a:bodyPr/>
          <a:lstStyle>
            <a:lvl1pPr>
              <a:defRPr>
                <a:latin typeface="+mn-lt"/>
                <a:ea typeface="+mn-ea"/>
                <a:cs typeface="+mn-cs"/>
                <a:sym typeface="Helvetica"/>
              </a:defRPr>
            </a:lvl1pPr>
          </a:lstStyle>
          <a:p>
            <a:fld id="{86CB4B4D-7CA3-9044-876B-883B54F8677D}" type="slidenum">
              <a:t>‹#›</a:t>
            </a:fld>
            <a:endParaRPr/>
          </a:p>
        </p:txBody>
      </p:sp>
      <p:grpSp>
        <p:nvGrpSpPr>
          <p:cNvPr id="2" name="Group">
            <a:extLst>
              <a:ext uri="{FF2B5EF4-FFF2-40B4-BE49-F238E27FC236}">
                <a16:creationId xmlns:a16="http://schemas.microsoft.com/office/drawing/2014/main" id="{4BF22805-CFAF-9FD1-3D1F-767398285E32}"/>
              </a:ext>
            </a:extLst>
          </p:cNvPr>
          <p:cNvGrpSpPr/>
          <p:nvPr userDrawn="1"/>
        </p:nvGrpSpPr>
        <p:grpSpPr>
          <a:xfrm>
            <a:off x="14855375" y="12174909"/>
            <a:ext cx="8004048" cy="1229886"/>
            <a:chOff x="0" y="0"/>
            <a:chExt cx="8004047" cy="1229885"/>
          </a:xfrm>
        </p:grpSpPr>
        <p:pic>
          <p:nvPicPr>
            <p:cNvPr id="3" name="CNS_Set 2.png" descr="CNS_Set 2.png">
              <a:extLst>
                <a:ext uri="{FF2B5EF4-FFF2-40B4-BE49-F238E27FC236}">
                  <a16:creationId xmlns:a16="http://schemas.microsoft.com/office/drawing/2014/main" id="{14371427-F04E-DEBA-3255-085E4F8B2764}"/>
                </a:ext>
              </a:extLst>
            </p:cNvPr>
            <p:cNvPicPr>
              <a:picLocks noChangeAspect="1"/>
            </p:cNvPicPr>
            <p:nvPr/>
          </p:nvPicPr>
          <p:blipFill>
            <a:blip r:embed="rId4"/>
            <a:stretch>
              <a:fillRect/>
            </a:stretch>
          </p:blipFill>
          <p:spPr>
            <a:xfrm>
              <a:off x="2312914" y="0"/>
              <a:ext cx="3029050" cy="1135899"/>
            </a:xfrm>
            <a:prstGeom prst="rect">
              <a:avLst/>
            </a:prstGeom>
            <a:ln w="12700" cap="flat">
              <a:noFill/>
              <a:miter lim="400000"/>
            </a:ln>
            <a:effectLst/>
          </p:spPr>
        </p:pic>
        <p:pic>
          <p:nvPicPr>
            <p:cNvPr id="4" name="PMS_Set 2.png" descr="PMS_Set 2.png">
              <a:extLst>
                <a:ext uri="{FF2B5EF4-FFF2-40B4-BE49-F238E27FC236}">
                  <a16:creationId xmlns:a16="http://schemas.microsoft.com/office/drawing/2014/main" id="{001B92B4-7523-F240-A304-B90AFAB0AC5A}"/>
                </a:ext>
              </a:extLst>
            </p:cNvPr>
            <p:cNvPicPr>
              <a:picLocks noChangeAspect="1"/>
            </p:cNvPicPr>
            <p:nvPr/>
          </p:nvPicPr>
          <p:blipFill>
            <a:blip r:embed="rId5"/>
            <a:stretch>
              <a:fillRect/>
            </a:stretch>
          </p:blipFill>
          <p:spPr>
            <a:xfrm>
              <a:off x="0" y="156939"/>
              <a:ext cx="2145883" cy="1072947"/>
            </a:xfrm>
            <a:prstGeom prst="rect">
              <a:avLst/>
            </a:prstGeom>
            <a:ln w="12700" cap="flat">
              <a:noFill/>
              <a:miter lim="400000"/>
            </a:ln>
            <a:effectLst/>
          </p:spPr>
        </p:pic>
        <p:sp>
          <p:nvSpPr>
            <p:cNvPr id="5" name="Line">
              <a:extLst>
                <a:ext uri="{FF2B5EF4-FFF2-40B4-BE49-F238E27FC236}">
                  <a16:creationId xmlns:a16="http://schemas.microsoft.com/office/drawing/2014/main" id="{A0E524E3-CFE6-AD95-2789-E524F3DA058B}"/>
                </a:ext>
              </a:extLst>
            </p:cNvPr>
            <p:cNvSpPr/>
            <p:nvPr/>
          </p:nvSpPr>
          <p:spPr>
            <a:xfrm flipV="1">
              <a:off x="2273957" y="273185"/>
              <a:ext cx="4" cy="637255"/>
            </a:xfrm>
            <a:prstGeom prst="line">
              <a:avLst/>
            </a:prstGeom>
            <a:noFill/>
            <a:ln w="25400" cap="flat">
              <a:solidFill>
                <a:srgbClr val="0A2A42"/>
              </a:solidFill>
              <a:prstDash val="solid"/>
              <a:round/>
            </a:ln>
            <a:effectLst/>
          </p:spPr>
          <p:txBody>
            <a:bodyPr wrap="square" lIns="45718" tIns="45718" rIns="45718" bIns="45718" numCol="1" anchor="t">
              <a:noAutofit/>
            </a:bodyPr>
            <a:lstStyle/>
            <a:p>
              <a:pPr algn="l" defTabSz="2438400">
                <a:defRPr sz="4800">
                  <a:solidFill>
                    <a:srgbClr val="FFFFFF"/>
                  </a:solidFill>
                  <a:latin typeface="Calibri"/>
                  <a:ea typeface="Calibri"/>
                  <a:cs typeface="Calibri"/>
                  <a:sym typeface="Calibri"/>
                </a:defRPr>
              </a:pPr>
              <a:endParaRPr/>
            </a:p>
          </p:txBody>
        </p:sp>
        <p:sp>
          <p:nvSpPr>
            <p:cNvPr id="6" name="Line">
              <a:extLst>
                <a:ext uri="{FF2B5EF4-FFF2-40B4-BE49-F238E27FC236}">
                  <a16:creationId xmlns:a16="http://schemas.microsoft.com/office/drawing/2014/main" id="{1F6088EA-02A7-BA31-F1BB-8F61543B33FF}"/>
                </a:ext>
              </a:extLst>
            </p:cNvPr>
            <p:cNvSpPr/>
            <p:nvPr/>
          </p:nvSpPr>
          <p:spPr>
            <a:xfrm flipV="1">
              <a:off x="5380918" y="273185"/>
              <a:ext cx="3" cy="637255"/>
            </a:xfrm>
            <a:prstGeom prst="line">
              <a:avLst/>
            </a:prstGeom>
            <a:noFill/>
            <a:ln w="25400" cap="flat">
              <a:solidFill>
                <a:srgbClr val="0A2A42"/>
              </a:solidFill>
              <a:prstDash val="solid"/>
              <a:round/>
            </a:ln>
            <a:effectLst/>
          </p:spPr>
          <p:txBody>
            <a:bodyPr wrap="square" lIns="45718" tIns="45718" rIns="45718" bIns="45718" numCol="1" anchor="t">
              <a:noAutofit/>
            </a:bodyPr>
            <a:lstStyle/>
            <a:p>
              <a:pPr algn="l" defTabSz="2438400">
                <a:defRPr sz="4800">
                  <a:solidFill>
                    <a:srgbClr val="FFFFFF"/>
                  </a:solidFill>
                  <a:latin typeface="Calibri"/>
                  <a:ea typeface="Calibri"/>
                  <a:cs typeface="Calibri"/>
                  <a:sym typeface="Calibri"/>
                </a:defRPr>
              </a:pPr>
              <a:endParaRPr/>
            </a:p>
          </p:txBody>
        </p:sp>
        <p:pic>
          <p:nvPicPr>
            <p:cNvPr id="7" name="Quay Logo Museo Sans + Helvetica Neue.png" descr="Quay Logo Museo Sans + Helvetica Neue.png">
              <a:extLst>
                <a:ext uri="{FF2B5EF4-FFF2-40B4-BE49-F238E27FC236}">
                  <a16:creationId xmlns:a16="http://schemas.microsoft.com/office/drawing/2014/main" id="{E20FEC02-268F-B426-DAB1-DA2E6DB787A0}"/>
                </a:ext>
              </a:extLst>
            </p:cNvPr>
            <p:cNvPicPr>
              <a:picLocks noChangeAspect="1"/>
            </p:cNvPicPr>
            <p:nvPr/>
          </p:nvPicPr>
          <p:blipFill>
            <a:blip r:embed="rId6"/>
            <a:stretch>
              <a:fillRect/>
            </a:stretch>
          </p:blipFill>
          <p:spPr>
            <a:xfrm>
              <a:off x="5674537" y="368431"/>
              <a:ext cx="2329511" cy="602237"/>
            </a:xfrm>
            <a:prstGeom prst="rect">
              <a:avLst/>
            </a:prstGeom>
            <a:ln w="12700" cap="flat">
              <a:noFill/>
              <a:miter lim="400000"/>
            </a:ln>
            <a:effectLst/>
          </p:spPr>
        </p:pic>
      </p:gr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7_Custom Layou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920352" y="516075"/>
            <a:ext cx="21945600" cy="2286000"/>
          </a:xfrm>
        </p:spPr>
        <p:txBody>
          <a:bodyPr/>
          <a:lstStyle>
            <a:lvl1pPr>
              <a:defRPr b="0">
                <a:solidFill>
                  <a:schemeClr val="tx2"/>
                </a:solidFill>
              </a:defRPr>
            </a:lvl1pPr>
          </a:lstStyle>
          <a:p>
            <a:r>
              <a:rPr lang="en-US"/>
              <a:t>Click to edit Master title style</a:t>
            </a:r>
            <a:endParaRPr lang="en-JM" dirty="0"/>
          </a:p>
        </p:txBody>
      </p:sp>
      <p:sp>
        <p:nvSpPr>
          <p:cNvPr id="6" name="Content Placeholder 2"/>
          <p:cNvSpPr>
            <a:spLocks noGrp="1"/>
          </p:cNvSpPr>
          <p:nvPr>
            <p:ph idx="1"/>
          </p:nvPr>
        </p:nvSpPr>
        <p:spPr>
          <a:xfrm>
            <a:off x="920352" y="3167204"/>
            <a:ext cx="21945600" cy="8173213"/>
          </a:xfrm>
        </p:spPr>
        <p:txBody>
          <a:bodyPr/>
          <a:lstStyle>
            <a:lvl1pPr>
              <a:defRPr>
                <a:solidFill>
                  <a:schemeClr val="tx1"/>
                </a:solidFill>
              </a:defRPr>
            </a:lvl1pPr>
            <a:lvl2pPr marL="1981225" indent="-762010">
              <a:buClrTx/>
              <a:buFont typeface="Arial"/>
              <a:buChar char="•"/>
              <a:defRPr>
                <a:solidFill>
                  <a:schemeClr val="tx1"/>
                </a:solidFill>
              </a:defRPr>
            </a:lvl2pPr>
            <a:lvl3pPr>
              <a:defRPr>
                <a:solidFill>
                  <a:schemeClr val="tx1"/>
                </a:solidFill>
              </a:defRPr>
            </a:lvl3pPr>
            <a:lvl4pPr>
              <a:defRPr>
                <a:solidFill>
                  <a:srgbClr val="7F7F7F"/>
                </a:solidFill>
              </a:defRPr>
            </a:lvl4pPr>
            <a:lvl5pPr>
              <a:defRPr>
                <a:solidFill>
                  <a:srgbClr val="7F7F7F"/>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841271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343D34-2985-6945-880C-AA462C6FB533}"/>
              </a:ext>
            </a:extLst>
          </p:cNvPr>
          <p:cNvSpPr>
            <a:spLocks noGrp="1"/>
          </p:cNvSpPr>
          <p:nvPr>
            <p:ph type="title" hasCustomPrompt="1"/>
          </p:nvPr>
        </p:nvSpPr>
        <p:spPr>
          <a:xfrm>
            <a:off x="1230201" y="785707"/>
            <a:ext cx="21966968" cy="902811"/>
          </a:xfrm>
          <a:prstGeom prst="rect">
            <a:avLst/>
          </a:prstGeom>
        </p:spPr>
        <p:txBody>
          <a:bodyPr lIns="0" rIns="0"/>
          <a:lstStyle>
            <a:lvl1pPr algn="l">
              <a:defRPr sz="4800" b="1" i="0">
                <a:solidFill>
                  <a:schemeClr val="bg2"/>
                </a:solidFill>
                <a:latin typeface="Arial" panose="020B0604020202020204" pitchFamily="34" charset="0"/>
                <a:cs typeface="Arial" panose="020B0604020202020204" pitchFamily="34" charset="0"/>
              </a:defRPr>
            </a:lvl1pPr>
          </a:lstStyle>
          <a:p>
            <a:r>
              <a:rPr lang="en-US" dirty="0"/>
              <a:t>Click to edit master title style</a:t>
            </a:r>
            <a:endParaRPr lang="en-JM" dirty="0"/>
          </a:p>
        </p:txBody>
      </p:sp>
    </p:spTree>
    <p:extLst>
      <p:ext uri="{BB962C8B-B14F-4D97-AF65-F5344CB8AC3E}">
        <p14:creationId xmlns:p14="http://schemas.microsoft.com/office/powerpoint/2010/main" val="27241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44">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49370-2066-DF45-BB31-BE73CDEB8A4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18" t="772" r="702" b="446"/>
          <a:stretch/>
        </p:blipFill>
        <p:spPr>
          <a:xfrm>
            <a:off x="0" y="0"/>
            <a:ext cx="24384000" cy="13716000"/>
          </a:xfrm>
          <a:prstGeom prst="rect">
            <a:avLst/>
          </a:prstGeom>
        </p:spPr>
      </p:pic>
      <p:sp>
        <p:nvSpPr>
          <p:cNvPr id="2" name="Title 1">
            <a:extLst>
              <a:ext uri="{FF2B5EF4-FFF2-40B4-BE49-F238E27FC236}">
                <a16:creationId xmlns:a16="http://schemas.microsoft.com/office/drawing/2014/main" id="{A3849CD1-153C-3349-A422-2878A638A6E3}"/>
              </a:ext>
            </a:extLst>
          </p:cNvPr>
          <p:cNvSpPr>
            <a:spLocks noGrp="1"/>
          </p:cNvSpPr>
          <p:nvPr>
            <p:ph type="title"/>
          </p:nvPr>
        </p:nvSpPr>
        <p:spPr>
          <a:xfrm>
            <a:off x="1230200" y="5319521"/>
            <a:ext cx="21923605" cy="2051843"/>
          </a:xfrm>
          <a:prstGeom prst="rect">
            <a:avLst/>
          </a:prstGeom>
        </p:spPr>
        <p:txBody>
          <a:bodyPr anchor="b" anchorCtr="0"/>
          <a:lstStyle>
            <a:lvl1pPr algn="ctr">
              <a:defRPr sz="11733" b="0" i="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
        <p:nvSpPr>
          <p:cNvPr id="5" name="Subtitle 2">
            <a:extLst>
              <a:ext uri="{FF2B5EF4-FFF2-40B4-BE49-F238E27FC236}">
                <a16:creationId xmlns:a16="http://schemas.microsoft.com/office/drawing/2014/main" id="{8BD32897-7F80-E542-888D-D4E1C40AC8C8}"/>
              </a:ext>
            </a:extLst>
          </p:cNvPr>
          <p:cNvSpPr>
            <a:spLocks noGrp="1"/>
          </p:cNvSpPr>
          <p:nvPr>
            <p:ph type="subTitle" idx="1"/>
          </p:nvPr>
        </p:nvSpPr>
        <p:spPr>
          <a:xfrm>
            <a:off x="1230199" y="7724709"/>
            <a:ext cx="21923603" cy="1421200"/>
          </a:xfrm>
        </p:spPr>
        <p:txBody>
          <a:bodyPr>
            <a:normAutofit/>
          </a:bodyPr>
          <a:lstStyle>
            <a:lvl1pPr marL="0" indent="0" algn="ctr">
              <a:buNone/>
              <a:defRPr sz="4267" b="0" i="0">
                <a:solidFill>
                  <a:schemeClr val="bg1"/>
                </a:solidFill>
                <a:latin typeface="Arial" panose="020B0604020202020204" pitchFamily="34" charset="0"/>
                <a:cs typeface="Arial" panose="020B0604020202020204" pitchFamily="34"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US" dirty="0"/>
              <a:t>Click to edit Master subtitle style</a:t>
            </a:r>
          </a:p>
        </p:txBody>
      </p:sp>
      <p:grpSp>
        <p:nvGrpSpPr>
          <p:cNvPr id="6" name="Group 5">
            <a:extLst>
              <a:ext uri="{FF2B5EF4-FFF2-40B4-BE49-F238E27FC236}">
                <a16:creationId xmlns:a16="http://schemas.microsoft.com/office/drawing/2014/main" id="{F89F32AD-1D2B-CE49-9426-E33436875DD3}"/>
              </a:ext>
            </a:extLst>
          </p:cNvPr>
          <p:cNvGrpSpPr/>
          <p:nvPr userDrawn="1"/>
        </p:nvGrpSpPr>
        <p:grpSpPr>
          <a:xfrm>
            <a:off x="21029892" y="12603989"/>
            <a:ext cx="3354109" cy="1112011"/>
            <a:chOff x="7565835" y="4620281"/>
            <a:chExt cx="1578165" cy="523220"/>
          </a:xfrm>
        </p:grpSpPr>
        <p:grpSp>
          <p:nvGrpSpPr>
            <p:cNvPr id="7" name="Group 6">
              <a:extLst>
                <a:ext uri="{FF2B5EF4-FFF2-40B4-BE49-F238E27FC236}">
                  <a16:creationId xmlns:a16="http://schemas.microsoft.com/office/drawing/2014/main" id="{CCEB5097-2A72-8E4D-A8FF-76B9AAED7633}"/>
                </a:ext>
              </a:extLst>
            </p:cNvPr>
            <p:cNvGrpSpPr/>
            <p:nvPr userDrawn="1"/>
          </p:nvGrpSpPr>
          <p:grpSpPr>
            <a:xfrm>
              <a:off x="7565835" y="4620281"/>
              <a:ext cx="1578165" cy="523220"/>
              <a:chOff x="7872995" y="4723722"/>
              <a:chExt cx="1271005" cy="421385"/>
            </a:xfrm>
          </p:grpSpPr>
          <p:sp>
            <p:nvSpPr>
              <p:cNvPr id="10" name="Parallelogram 9">
                <a:extLst>
                  <a:ext uri="{FF2B5EF4-FFF2-40B4-BE49-F238E27FC236}">
                    <a16:creationId xmlns:a16="http://schemas.microsoft.com/office/drawing/2014/main" id="{79DB296C-8DB5-8B48-B957-E60502464528}"/>
                  </a:ext>
                </a:extLst>
              </p:cNvPr>
              <p:cNvSpPr/>
              <p:nvPr/>
            </p:nvSpPr>
            <p:spPr>
              <a:xfrm>
                <a:off x="7872995" y="4723723"/>
                <a:ext cx="1205691" cy="421384"/>
              </a:xfrm>
              <a:prstGeom prst="parallelogram">
                <a:avLst>
                  <a:gd name="adj" fmla="val 419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0" i="0" dirty="0">
                  <a:solidFill>
                    <a:schemeClr val="accent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5C75E96-13B3-134C-B52C-5DC724F70066}"/>
                  </a:ext>
                </a:extLst>
              </p:cNvPr>
              <p:cNvSpPr/>
              <p:nvPr/>
            </p:nvSpPr>
            <p:spPr>
              <a:xfrm>
                <a:off x="8871942" y="4723722"/>
                <a:ext cx="272058" cy="421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0" i="0" dirty="0">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8DCE853D-89D6-1249-B67E-870418C6FD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8746" y="4776166"/>
              <a:ext cx="1070238" cy="229723"/>
            </a:xfrm>
            <a:prstGeom prst="rect">
              <a:avLst/>
            </a:prstGeom>
          </p:spPr>
        </p:pic>
      </p:grpSp>
      <p:pic>
        <p:nvPicPr>
          <p:cNvPr id="12" name="Picture 11">
            <a:extLst>
              <a:ext uri="{FF2B5EF4-FFF2-40B4-BE49-F238E27FC236}">
                <a16:creationId xmlns:a16="http://schemas.microsoft.com/office/drawing/2014/main" id="{4CFBE4B8-3050-4D44-BFE9-9A78AF74821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1673675" y="12938868"/>
            <a:ext cx="2274613" cy="481085"/>
          </a:xfrm>
          <a:prstGeom prst="rect">
            <a:avLst/>
          </a:prstGeom>
        </p:spPr>
      </p:pic>
    </p:spTree>
    <p:extLst>
      <p:ext uri="{BB962C8B-B14F-4D97-AF65-F5344CB8AC3E}">
        <p14:creationId xmlns:p14="http://schemas.microsoft.com/office/powerpoint/2010/main" val="67600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49370-2066-DF45-BB31-BE73CDEB8A4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18" t="772" r="702" b="446"/>
          <a:stretch/>
        </p:blipFill>
        <p:spPr>
          <a:xfrm>
            <a:off x="0" y="0"/>
            <a:ext cx="24384000" cy="13716000"/>
          </a:xfrm>
          <a:prstGeom prst="rect">
            <a:avLst/>
          </a:prstGeom>
        </p:spPr>
      </p:pic>
      <p:sp>
        <p:nvSpPr>
          <p:cNvPr id="2" name="Title 1">
            <a:extLst>
              <a:ext uri="{FF2B5EF4-FFF2-40B4-BE49-F238E27FC236}">
                <a16:creationId xmlns:a16="http://schemas.microsoft.com/office/drawing/2014/main" id="{A3849CD1-153C-3349-A422-2878A638A6E3}"/>
              </a:ext>
            </a:extLst>
          </p:cNvPr>
          <p:cNvSpPr>
            <a:spLocks noGrp="1"/>
          </p:cNvSpPr>
          <p:nvPr>
            <p:ph type="title"/>
          </p:nvPr>
        </p:nvSpPr>
        <p:spPr>
          <a:xfrm>
            <a:off x="1230200" y="5319521"/>
            <a:ext cx="21923605" cy="2051843"/>
          </a:xfrm>
          <a:prstGeom prst="rect">
            <a:avLst/>
          </a:prstGeom>
        </p:spPr>
        <p:txBody>
          <a:bodyPr anchor="b" anchorCtr="0"/>
          <a:lstStyle>
            <a:lvl1pPr algn="ctr">
              <a:defRPr sz="11733" b="0" i="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
        <p:nvSpPr>
          <p:cNvPr id="5" name="Subtitle 2">
            <a:extLst>
              <a:ext uri="{FF2B5EF4-FFF2-40B4-BE49-F238E27FC236}">
                <a16:creationId xmlns:a16="http://schemas.microsoft.com/office/drawing/2014/main" id="{8BD32897-7F80-E542-888D-D4E1C40AC8C8}"/>
              </a:ext>
            </a:extLst>
          </p:cNvPr>
          <p:cNvSpPr>
            <a:spLocks noGrp="1"/>
          </p:cNvSpPr>
          <p:nvPr>
            <p:ph type="subTitle" idx="1"/>
          </p:nvPr>
        </p:nvSpPr>
        <p:spPr>
          <a:xfrm>
            <a:off x="1230199" y="7724709"/>
            <a:ext cx="21923603" cy="1421200"/>
          </a:xfrm>
        </p:spPr>
        <p:txBody>
          <a:bodyPr>
            <a:normAutofit/>
          </a:bodyPr>
          <a:lstStyle>
            <a:lvl1pPr marL="0" indent="0" algn="ctr">
              <a:buNone/>
              <a:defRPr sz="4267" b="0" i="0">
                <a:solidFill>
                  <a:schemeClr val="bg1"/>
                </a:solidFill>
                <a:latin typeface="Arial" panose="020B0604020202020204" pitchFamily="34" charset="0"/>
                <a:cs typeface="Arial" panose="020B0604020202020204" pitchFamily="34"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US" dirty="0"/>
              <a:t>Click to edit Master subtitle style</a:t>
            </a:r>
          </a:p>
        </p:txBody>
      </p:sp>
      <p:grpSp>
        <p:nvGrpSpPr>
          <p:cNvPr id="6" name="Group 5">
            <a:extLst>
              <a:ext uri="{FF2B5EF4-FFF2-40B4-BE49-F238E27FC236}">
                <a16:creationId xmlns:a16="http://schemas.microsoft.com/office/drawing/2014/main" id="{F89F32AD-1D2B-CE49-9426-E33436875DD3}"/>
              </a:ext>
            </a:extLst>
          </p:cNvPr>
          <p:cNvGrpSpPr/>
          <p:nvPr userDrawn="1"/>
        </p:nvGrpSpPr>
        <p:grpSpPr>
          <a:xfrm>
            <a:off x="21029892" y="12603989"/>
            <a:ext cx="3354109" cy="1112011"/>
            <a:chOff x="7565835" y="4620281"/>
            <a:chExt cx="1578165" cy="523220"/>
          </a:xfrm>
        </p:grpSpPr>
        <p:grpSp>
          <p:nvGrpSpPr>
            <p:cNvPr id="7" name="Group 6">
              <a:extLst>
                <a:ext uri="{FF2B5EF4-FFF2-40B4-BE49-F238E27FC236}">
                  <a16:creationId xmlns:a16="http://schemas.microsoft.com/office/drawing/2014/main" id="{CCEB5097-2A72-8E4D-A8FF-76B9AAED7633}"/>
                </a:ext>
              </a:extLst>
            </p:cNvPr>
            <p:cNvGrpSpPr/>
            <p:nvPr userDrawn="1"/>
          </p:nvGrpSpPr>
          <p:grpSpPr>
            <a:xfrm>
              <a:off x="7565835" y="4620281"/>
              <a:ext cx="1578165" cy="523220"/>
              <a:chOff x="7872995" y="4723722"/>
              <a:chExt cx="1271005" cy="421385"/>
            </a:xfrm>
          </p:grpSpPr>
          <p:sp>
            <p:nvSpPr>
              <p:cNvPr id="10" name="Parallelogram 9">
                <a:extLst>
                  <a:ext uri="{FF2B5EF4-FFF2-40B4-BE49-F238E27FC236}">
                    <a16:creationId xmlns:a16="http://schemas.microsoft.com/office/drawing/2014/main" id="{79DB296C-8DB5-8B48-B957-E60502464528}"/>
                  </a:ext>
                </a:extLst>
              </p:cNvPr>
              <p:cNvSpPr/>
              <p:nvPr/>
            </p:nvSpPr>
            <p:spPr>
              <a:xfrm>
                <a:off x="7872995" y="4723723"/>
                <a:ext cx="1205691" cy="421384"/>
              </a:xfrm>
              <a:prstGeom prst="parallelogram">
                <a:avLst>
                  <a:gd name="adj" fmla="val 419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0" i="0" dirty="0">
                  <a:solidFill>
                    <a:schemeClr val="accent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5C75E96-13B3-134C-B52C-5DC724F70066}"/>
                  </a:ext>
                </a:extLst>
              </p:cNvPr>
              <p:cNvSpPr/>
              <p:nvPr/>
            </p:nvSpPr>
            <p:spPr>
              <a:xfrm>
                <a:off x="8871942" y="4723722"/>
                <a:ext cx="272058" cy="421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0" i="0" dirty="0">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8DCE853D-89D6-1249-B67E-870418C6FD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8746" y="4776166"/>
              <a:ext cx="1070238" cy="229723"/>
            </a:xfrm>
            <a:prstGeom prst="rect">
              <a:avLst/>
            </a:prstGeom>
          </p:spPr>
        </p:pic>
      </p:grpSp>
      <p:pic>
        <p:nvPicPr>
          <p:cNvPr id="12" name="Picture 11">
            <a:extLst>
              <a:ext uri="{FF2B5EF4-FFF2-40B4-BE49-F238E27FC236}">
                <a16:creationId xmlns:a16="http://schemas.microsoft.com/office/drawing/2014/main" id="{4CFBE4B8-3050-4D44-BFE9-9A78AF74821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1673675" y="12938868"/>
            <a:ext cx="2274613" cy="481085"/>
          </a:xfrm>
          <a:prstGeom prst="rect">
            <a:avLst/>
          </a:prstGeom>
        </p:spPr>
      </p:pic>
    </p:spTree>
    <p:extLst>
      <p:ext uri="{BB962C8B-B14F-4D97-AF65-F5344CB8AC3E}">
        <p14:creationId xmlns:p14="http://schemas.microsoft.com/office/powerpoint/2010/main" val="3811296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77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44">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3" name="Rectangle 22"/>
          <p:cNvSpPr/>
          <p:nvPr userDrawn="1"/>
        </p:nvSpPr>
        <p:spPr>
          <a:xfrm>
            <a:off x="-14407" y="0"/>
            <a:ext cx="7032243"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dirty="0">
              <a:latin typeface="Trebuchet MS"/>
              <a:cs typeface="Trebuchet MS"/>
            </a:endParaRPr>
          </a:p>
        </p:txBody>
      </p:sp>
      <p:sp>
        <p:nvSpPr>
          <p:cNvPr id="11" name="Title 9"/>
          <p:cNvSpPr>
            <a:spLocks noGrp="1"/>
          </p:cNvSpPr>
          <p:nvPr>
            <p:ph type="title" hasCustomPrompt="1"/>
          </p:nvPr>
        </p:nvSpPr>
        <p:spPr>
          <a:xfrm>
            <a:off x="505520" y="642564"/>
            <a:ext cx="5865648" cy="2742723"/>
          </a:xfrm>
        </p:spPr>
        <p:txBody>
          <a:bodyPr anchor="ctr" anchorCtr="0">
            <a:normAutofit/>
          </a:bodyPr>
          <a:lstStyle>
            <a:lvl1pPr algn="l">
              <a:defRPr sz="4800">
                <a:solidFill>
                  <a:srgbClr val="FFFFFF"/>
                </a:solidFill>
              </a:defRPr>
            </a:lvl1pPr>
          </a:lstStyle>
          <a:p>
            <a:r>
              <a:rPr lang="en-US" dirty="0"/>
              <a:t>Solution area / Use case</a:t>
            </a:r>
          </a:p>
        </p:txBody>
      </p:sp>
      <p:sp>
        <p:nvSpPr>
          <p:cNvPr id="29" name="Picture Placeholder 28"/>
          <p:cNvSpPr>
            <a:spLocks noGrp="1"/>
          </p:cNvSpPr>
          <p:nvPr>
            <p:ph type="pic" sz="quarter" idx="16" hasCustomPrompt="1"/>
          </p:nvPr>
        </p:nvSpPr>
        <p:spPr>
          <a:xfrm>
            <a:off x="8128408" y="642563"/>
            <a:ext cx="11560827" cy="2109840"/>
          </a:xfrm>
        </p:spPr>
        <p:txBody>
          <a:bodyPr/>
          <a:lstStyle>
            <a:lvl1pPr>
              <a:defRPr>
                <a:latin typeface="Verdana" charset="0"/>
                <a:ea typeface="Verdana" charset="0"/>
                <a:cs typeface="Verdana" charset="0"/>
              </a:defRPr>
            </a:lvl1pPr>
          </a:lstStyle>
          <a:p>
            <a:r>
              <a:rPr lang="en-US" dirty="0"/>
              <a:t>Logo</a:t>
            </a:r>
          </a:p>
        </p:txBody>
      </p:sp>
      <p:sp>
        <p:nvSpPr>
          <p:cNvPr id="19" name="Text Placeholder 6"/>
          <p:cNvSpPr>
            <a:spLocks noGrp="1"/>
          </p:cNvSpPr>
          <p:nvPr>
            <p:ph type="body" sz="quarter" idx="26" hasCustomPrompt="1"/>
          </p:nvPr>
        </p:nvSpPr>
        <p:spPr>
          <a:xfrm>
            <a:off x="16280413" y="4173018"/>
            <a:ext cx="6807200" cy="2817709"/>
          </a:xfrm>
        </p:spPr>
        <p:txBody>
          <a:bodyPr/>
          <a:lstStyle>
            <a:lvl1pPr>
              <a:defRPr sz="3200">
                <a:latin typeface="Verdana" charset="0"/>
                <a:ea typeface="Verdana" charset="0"/>
                <a:cs typeface="Verdana" charset="0"/>
              </a:defRPr>
            </a:lvl1pPr>
          </a:lstStyle>
          <a:p>
            <a:pPr lvl="0"/>
            <a:r>
              <a:rPr lang="en-US" dirty="0"/>
              <a:t>Quantitative</a:t>
            </a:r>
          </a:p>
          <a:p>
            <a:pPr lvl="0"/>
            <a:endParaRPr lang="en-US" dirty="0"/>
          </a:p>
          <a:p>
            <a:pPr lvl="0"/>
            <a:endParaRPr lang="en-US" dirty="0"/>
          </a:p>
          <a:p>
            <a:pPr lvl="0"/>
            <a:endParaRPr lang="en-US" dirty="0"/>
          </a:p>
          <a:p>
            <a:pPr lvl="0"/>
            <a:endParaRPr lang="en-US" dirty="0"/>
          </a:p>
        </p:txBody>
      </p:sp>
      <p:sp>
        <p:nvSpPr>
          <p:cNvPr id="20" name="Text Placeholder 6"/>
          <p:cNvSpPr>
            <a:spLocks noGrp="1"/>
          </p:cNvSpPr>
          <p:nvPr>
            <p:ph type="body" sz="quarter" idx="27" hasCustomPrompt="1"/>
          </p:nvPr>
        </p:nvSpPr>
        <p:spPr>
          <a:xfrm>
            <a:off x="8117557" y="4173019"/>
            <a:ext cx="6807200" cy="6105253"/>
          </a:xfrm>
        </p:spPr>
        <p:txBody>
          <a:bodyPr/>
          <a:lstStyle>
            <a:lvl1pPr>
              <a:defRPr sz="3200" baseline="0">
                <a:latin typeface="Verdana" charset="0"/>
                <a:ea typeface="Verdana" charset="0"/>
                <a:cs typeface="Verdana" charset="0"/>
              </a:defRPr>
            </a:lvl1pPr>
          </a:lstStyle>
          <a:p>
            <a:pPr lvl="0"/>
            <a:r>
              <a:rPr lang="en-US" dirty="0"/>
              <a:t>Sub-use cases, time to implement.</a:t>
            </a:r>
          </a:p>
        </p:txBody>
      </p:sp>
      <p:sp>
        <p:nvSpPr>
          <p:cNvPr id="21" name="Text Placeholder 6"/>
          <p:cNvSpPr>
            <a:spLocks noGrp="1"/>
          </p:cNvSpPr>
          <p:nvPr>
            <p:ph type="body" sz="quarter" idx="28" hasCustomPrompt="1"/>
          </p:nvPr>
        </p:nvSpPr>
        <p:spPr>
          <a:xfrm>
            <a:off x="8117557" y="11698883"/>
            <a:ext cx="6807200" cy="896421"/>
          </a:xfrm>
        </p:spPr>
        <p:txBody>
          <a:bodyPr>
            <a:normAutofit/>
          </a:bodyPr>
          <a:lstStyle>
            <a:lvl1pPr>
              <a:defRPr sz="3200" baseline="0">
                <a:latin typeface="Verdana" charset="0"/>
                <a:ea typeface="Verdana" charset="0"/>
                <a:cs typeface="Verdana" charset="0"/>
              </a:defRPr>
            </a:lvl1pPr>
          </a:lstStyle>
          <a:p>
            <a:pPr lvl="0"/>
            <a:r>
              <a:rPr lang="en-US" dirty="0" err="1"/>
              <a:t>Xxxxx</a:t>
            </a:r>
            <a:r>
              <a:rPr lang="en-US" dirty="0"/>
              <a:t>, </a:t>
            </a:r>
            <a:r>
              <a:rPr lang="en-US" dirty="0" err="1"/>
              <a:t>Xxxx</a:t>
            </a:r>
            <a:endParaRPr lang="en-US" dirty="0"/>
          </a:p>
        </p:txBody>
      </p:sp>
      <p:sp>
        <p:nvSpPr>
          <p:cNvPr id="22" name="Text Placeholder 6"/>
          <p:cNvSpPr>
            <a:spLocks noGrp="1"/>
          </p:cNvSpPr>
          <p:nvPr>
            <p:ph type="body" sz="quarter" idx="29" hasCustomPrompt="1"/>
          </p:nvPr>
        </p:nvSpPr>
        <p:spPr>
          <a:xfrm>
            <a:off x="16280416" y="11698883"/>
            <a:ext cx="6807200" cy="896421"/>
          </a:xfrm>
        </p:spPr>
        <p:txBody>
          <a:bodyPr>
            <a:normAutofit/>
          </a:bodyPr>
          <a:lstStyle>
            <a:lvl1pPr>
              <a:defRPr sz="3200" baseline="0">
                <a:latin typeface="Verdana" charset="0"/>
                <a:ea typeface="Verdana" charset="0"/>
                <a:cs typeface="Verdana" charset="0"/>
              </a:defRPr>
            </a:lvl1pPr>
          </a:lstStyle>
          <a:p>
            <a:pPr lvl="0"/>
            <a:r>
              <a:rPr lang="en-US" dirty="0"/>
              <a:t>Company name</a:t>
            </a:r>
          </a:p>
        </p:txBody>
      </p:sp>
      <p:sp>
        <p:nvSpPr>
          <p:cNvPr id="27" name="TextBox 26"/>
          <p:cNvSpPr txBox="1"/>
          <p:nvPr userDrawn="1"/>
        </p:nvSpPr>
        <p:spPr>
          <a:xfrm>
            <a:off x="8272702" y="10631922"/>
            <a:ext cx="4371710" cy="913007"/>
          </a:xfrm>
          <a:prstGeom prst="rect">
            <a:avLst/>
          </a:prstGeom>
          <a:noFill/>
        </p:spPr>
        <p:txBody>
          <a:bodyPr wrap="none" rtlCol="0">
            <a:spAutoFit/>
          </a:bodyPr>
          <a:lstStyle/>
          <a:p>
            <a:r>
              <a:rPr lang="en-US" sz="5333" b="0" dirty="0">
                <a:solidFill>
                  <a:schemeClr val="tx2"/>
                </a:solidFill>
                <a:latin typeface="Verdana" charset="0"/>
                <a:ea typeface="Verdana" charset="0"/>
                <a:cs typeface="Verdana" charset="0"/>
              </a:rPr>
              <a:t>Integrations</a:t>
            </a:r>
          </a:p>
        </p:txBody>
      </p:sp>
      <p:sp>
        <p:nvSpPr>
          <p:cNvPr id="28" name="TextBox 27"/>
          <p:cNvSpPr txBox="1"/>
          <p:nvPr userDrawn="1"/>
        </p:nvSpPr>
        <p:spPr>
          <a:xfrm>
            <a:off x="16464562" y="10631922"/>
            <a:ext cx="2699777" cy="913007"/>
          </a:xfrm>
          <a:prstGeom prst="rect">
            <a:avLst/>
          </a:prstGeom>
          <a:noFill/>
        </p:spPr>
        <p:txBody>
          <a:bodyPr wrap="none" rtlCol="0">
            <a:spAutoFit/>
          </a:bodyPr>
          <a:lstStyle/>
          <a:p>
            <a:r>
              <a:rPr lang="en-US" sz="5333" b="0" dirty="0">
                <a:solidFill>
                  <a:schemeClr val="tx2"/>
                </a:solidFill>
                <a:latin typeface="Verdana" charset="0"/>
                <a:ea typeface="Verdana" charset="0"/>
                <a:cs typeface="Verdana" charset="0"/>
              </a:rPr>
              <a:t>Partner</a:t>
            </a:r>
          </a:p>
        </p:txBody>
      </p:sp>
      <p:sp>
        <p:nvSpPr>
          <p:cNvPr id="18" name="Text Placeholder 6"/>
          <p:cNvSpPr>
            <a:spLocks noGrp="1"/>
          </p:cNvSpPr>
          <p:nvPr>
            <p:ph type="body" sz="quarter" idx="32" hasCustomPrompt="1"/>
          </p:nvPr>
        </p:nvSpPr>
        <p:spPr>
          <a:xfrm>
            <a:off x="16280413" y="7345673"/>
            <a:ext cx="6807200" cy="2820291"/>
          </a:xfrm>
        </p:spPr>
        <p:txBody>
          <a:bodyPr>
            <a:normAutofit/>
          </a:bodyPr>
          <a:lstStyle>
            <a:lvl1pPr>
              <a:defRPr sz="3200">
                <a:latin typeface="Verdana" charset="0"/>
                <a:ea typeface="Verdana" charset="0"/>
                <a:cs typeface="Verdana" charset="0"/>
              </a:defRPr>
            </a:lvl1pPr>
          </a:lstStyle>
          <a:p>
            <a:pPr lvl="0"/>
            <a:r>
              <a:rPr lang="en-US" dirty="0"/>
              <a:t>Qualitative</a:t>
            </a:r>
          </a:p>
        </p:txBody>
      </p:sp>
      <p:sp>
        <p:nvSpPr>
          <p:cNvPr id="30" name="TextBox 29"/>
          <p:cNvSpPr txBox="1"/>
          <p:nvPr userDrawn="1"/>
        </p:nvSpPr>
        <p:spPr>
          <a:xfrm>
            <a:off x="8274535" y="3106058"/>
            <a:ext cx="2993127" cy="913007"/>
          </a:xfrm>
          <a:prstGeom prst="rect">
            <a:avLst/>
          </a:prstGeom>
          <a:noFill/>
        </p:spPr>
        <p:txBody>
          <a:bodyPr wrap="none" rtlCol="0">
            <a:spAutoFit/>
          </a:bodyPr>
          <a:lstStyle/>
          <a:p>
            <a:r>
              <a:rPr lang="en-US" sz="5333" b="0" dirty="0">
                <a:solidFill>
                  <a:schemeClr val="tx2"/>
                </a:solidFill>
                <a:latin typeface="Verdana" charset="0"/>
                <a:ea typeface="Verdana" charset="0"/>
                <a:cs typeface="Verdana" charset="0"/>
              </a:rPr>
              <a:t>Solution</a:t>
            </a:r>
          </a:p>
        </p:txBody>
      </p:sp>
      <p:sp>
        <p:nvSpPr>
          <p:cNvPr id="31" name="TextBox 30"/>
          <p:cNvSpPr txBox="1"/>
          <p:nvPr userDrawn="1"/>
        </p:nvSpPr>
        <p:spPr>
          <a:xfrm>
            <a:off x="16423252" y="3038964"/>
            <a:ext cx="2669320" cy="913007"/>
          </a:xfrm>
          <a:prstGeom prst="rect">
            <a:avLst/>
          </a:prstGeom>
          <a:noFill/>
        </p:spPr>
        <p:txBody>
          <a:bodyPr wrap="none" rtlCol="0">
            <a:spAutoFit/>
          </a:bodyPr>
          <a:lstStyle/>
          <a:p>
            <a:r>
              <a:rPr lang="en-US" sz="5333" b="0" dirty="0">
                <a:solidFill>
                  <a:schemeClr val="tx2"/>
                </a:solidFill>
                <a:latin typeface="Verdana" charset="0"/>
                <a:ea typeface="Verdana" charset="0"/>
                <a:cs typeface="Verdana" charset="0"/>
              </a:rPr>
              <a:t>Results</a:t>
            </a:r>
          </a:p>
        </p:txBody>
      </p:sp>
    </p:spTree>
    <p:extLst>
      <p:ext uri="{BB962C8B-B14F-4D97-AF65-F5344CB8AC3E}">
        <p14:creationId xmlns:p14="http://schemas.microsoft.com/office/powerpoint/2010/main" val="1536030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Quote 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45CD52-2BEF-0648-98BC-F0F0B627BA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84000" cy="13716000"/>
          </a:xfrm>
          <a:prstGeom prst="rect">
            <a:avLst/>
          </a:prstGeom>
        </p:spPr>
      </p:pic>
      <p:sp>
        <p:nvSpPr>
          <p:cNvPr id="10" name="Title 9">
            <a:extLst>
              <a:ext uri="{FF2B5EF4-FFF2-40B4-BE49-F238E27FC236}">
                <a16:creationId xmlns:a16="http://schemas.microsoft.com/office/drawing/2014/main" id="{547D51FD-9C88-A74F-A5C3-21C143DAA952}"/>
              </a:ext>
            </a:extLst>
          </p:cNvPr>
          <p:cNvSpPr>
            <a:spLocks noGrp="1"/>
          </p:cNvSpPr>
          <p:nvPr>
            <p:ph type="title" hasCustomPrompt="1"/>
          </p:nvPr>
        </p:nvSpPr>
        <p:spPr>
          <a:xfrm>
            <a:off x="3370670" y="4605867"/>
            <a:ext cx="17642661" cy="4185760"/>
          </a:xfrm>
          <a:prstGeom prst="rect">
            <a:avLst/>
          </a:prstGeom>
        </p:spPr>
        <p:txBody>
          <a:bodyPr/>
          <a:lstStyle>
            <a:lvl1pPr algn="ctr">
              <a:defRPr sz="8533" b="0" i="0">
                <a:solidFill>
                  <a:schemeClr val="accent2"/>
                </a:solidFill>
                <a:latin typeface="Arial" panose="020B0604020202020204" pitchFamily="34" charset="0"/>
                <a:cs typeface="Arial" panose="020B0604020202020204" pitchFamily="34" charset="0"/>
              </a:defRPr>
            </a:lvl1pPr>
          </a:lstStyle>
          <a:p>
            <a:r>
              <a:rPr lang="en-US" dirty="0"/>
              <a:t>Insert quote here. This is what a quote with a couple of sentences will look like.”</a:t>
            </a:r>
          </a:p>
        </p:txBody>
      </p:sp>
      <p:grpSp>
        <p:nvGrpSpPr>
          <p:cNvPr id="2" name="Graphic 7">
            <a:extLst>
              <a:ext uri="{FF2B5EF4-FFF2-40B4-BE49-F238E27FC236}">
                <a16:creationId xmlns:a16="http://schemas.microsoft.com/office/drawing/2014/main" id="{6FDA7BCD-9534-8044-9522-6BC036EE174D}"/>
              </a:ext>
            </a:extLst>
          </p:cNvPr>
          <p:cNvGrpSpPr/>
          <p:nvPr/>
        </p:nvGrpSpPr>
        <p:grpSpPr>
          <a:xfrm>
            <a:off x="11275764" y="3166780"/>
            <a:ext cx="1832467" cy="984936"/>
            <a:chOff x="4228411" y="1187542"/>
            <a:chExt cx="687175" cy="369351"/>
          </a:xfrm>
          <a:solidFill>
            <a:srgbClr val="3C67EA"/>
          </a:solidFill>
        </p:grpSpPr>
        <p:sp>
          <p:nvSpPr>
            <p:cNvPr id="3" name="Freeform 2">
              <a:extLst>
                <a:ext uri="{FF2B5EF4-FFF2-40B4-BE49-F238E27FC236}">
                  <a16:creationId xmlns:a16="http://schemas.microsoft.com/office/drawing/2014/main" id="{6EFD48EB-DEF4-0843-B1FA-5BB5EDAE2716}"/>
                </a:ext>
              </a:extLst>
            </p:cNvPr>
            <p:cNvSpPr/>
            <p:nvPr/>
          </p:nvSpPr>
          <p:spPr>
            <a:xfrm>
              <a:off x="4228411" y="1187542"/>
              <a:ext cx="407774" cy="369351"/>
            </a:xfrm>
            <a:custGeom>
              <a:avLst/>
              <a:gdLst>
                <a:gd name="connsiteX0" fmla="*/ 216473 w 407774"/>
                <a:gd name="connsiteY0" fmla="*/ 369351 h 369351"/>
                <a:gd name="connsiteX1" fmla="*/ 154803 w 407774"/>
                <a:gd name="connsiteY1" fmla="*/ 264535 h 369351"/>
                <a:gd name="connsiteX2" fmla="*/ 0 w 407774"/>
                <a:gd name="connsiteY2" fmla="*/ 0 h 369351"/>
                <a:gd name="connsiteX3" fmla="*/ 191302 w 407774"/>
                <a:gd name="connsiteY3" fmla="*/ 0 h 369351"/>
                <a:gd name="connsiteX4" fmla="*/ 407774 w 407774"/>
                <a:gd name="connsiteY4" fmla="*/ 369351 h 36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774" h="369351">
                  <a:moveTo>
                    <a:pt x="216473" y="369351"/>
                  </a:moveTo>
                  <a:lnTo>
                    <a:pt x="154803" y="264535"/>
                  </a:lnTo>
                  <a:lnTo>
                    <a:pt x="0" y="0"/>
                  </a:lnTo>
                  <a:lnTo>
                    <a:pt x="191302" y="0"/>
                  </a:lnTo>
                  <a:lnTo>
                    <a:pt x="407774" y="369351"/>
                  </a:lnTo>
                  <a:close/>
                </a:path>
              </a:pathLst>
            </a:custGeom>
            <a:solidFill>
              <a:schemeClr val="accent2"/>
            </a:solidFill>
            <a:ln w="12467" cap="flat">
              <a:noFill/>
              <a:prstDash val="solid"/>
              <a:miter/>
            </a:ln>
          </p:spPr>
          <p:txBody>
            <a:bodyPr rtlCol="0" anchor="ctr"/>
            <a:lstStyle/>
            <a:p>
              <a:endParaRPr lang="en-US" sz="8000"/>
            </a:p>
          </p:txBody>
        </p:sp>
        <p:sp>
          <p:nvSpPr>
            <p:cNvPr id="5" name="Freeform 4">
              <a:extLst>
                <a:ext uri="{FF2B5EF4-FFF2-40B4-BE49-F238E27FC236}">
                  <a16:creationId xmlns:a16="http://schemas.microsoft.com/office/drawing/2014/main" id="{DF945222-239A-124E-A57C-93EC1F6077F8}"/>
                </a:ext>
              </a:extLst>
            </p:cNvPr>
            <p:cNvSpPr/>
            <p:nvPr/>
          </p:nvSpPr>
          <p:spPr>
            <a:xfrm>
              <a:off x="4507812" y="1187542"/>
              <a:ext cx="407774" cy="369351"/>
            </a:xfrm>
            <a:custGeom>
              <a:avLst/>
              <a:gdLst>
                <a:gd name="connsiteX0" fmla="*/ 216473 w 407774"/>
                <a:gd name="connsiteY0" fmla="*/ 369351 h 369351"/>
                <a:gd name="connsiteX1" fmla="*/ 154803 w 407774"/>
                <a:gd name="connsiteY1" fmla="*/ 264535 h 369351"/>
                <a:gd name="connsiteX2" fmla="*/ 0 w 407774"/>
                <a:gd name="connsiteY2" fmla="*/ 0 h 369351"/>
                <a:gd name="connsiteX3" fmla="*/ 191302 w 407774"/>
                <a:gd name="connsiteY3" fmla="*/ 0 h 369351"/>
                <a:gd name="connsiteX4" fmla="*/ 407774 w 407774"/>
                <a:gd name="connsiteY4" fmla="*/ 369351 h 36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774" h="369351">
                  <a:moveTo>
                    <a:pt x="216473" y="369351"/>
                  </a:moveTo>
                  <a:lnTo>
                    <a:pt x="154803" y="264535"/>
                  </a:lnTo>
                  <a:lnTo>
                    <a:pt x="0" y="0"/>
                  </a:lnTo>
                  <a:lnTo>
                    <a:pt x="191302" y="0"/>
                  </a:lnTo>
                  <a:lnTo>
                    <a:pt x="407774" y="369351"/>
                  </a:lnTo>
                  <a:close/>
                </a:path>
              </a:pathLst>
            </a:custGeom>
            <a:solidFill>
              <a:schemeClr val="accent2"/>
            </a:solidFill>
            <a:ln w="12467" cap="flat">
              <a:noFill/>
              <a:prstDash val="solid"/>
              <a:miter/>
            </a:ln>
          </p:spPr>
          <p:txBody>
            <a:bodyPr rtlCol="0" anchor="ctr"/>
            <a:lstStyle/>
            <a:p>
              <a:endParaRPr lang="en-US" sz="8000"/>
            </a:p>
          </p:txBody>
        </p:sp>
      </p:grpSp>
    </p:spTree>
    <p:extLst>
      <p:ext uri="{BB962C8B-B14F-4D97-AF65-F5344CB8AC3E}">
        <p14:creationId xmlns:p14="http://schemas.microsoft.com/office/powerpoint/2010/main" val="105007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44">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ull Gradient Slide copy">
    <p:spTree>
      <p:nvGrpSpPr>
        <p:cNvPr id="1" name=""/>
        <p:cNvGrpSpPr/>
        <p:nvPr/>
      </p:nvGrpSpPr>
      <p:grpSpPr>
        <a:xfrm>
          <a:off x="0" y="0"/>
          <a:ext cx="0" cy="0"/>
          <a:chOff x="0" y="0"/>
          <a:chExt cx="0" cy="0"/>
        </a:xfrm>
      </p:grpSpPr>
      <p:sp>
        <p:nvSpPr>
          <p:cNvPr id="240" name="Rectangle 1"/>
          <p:cNvSpPr/>
          <p:nvPr/>
        </p:nvSpPr>
        <p:spPr>
          <a:xfrm>
            <a:off x="-31750" y="-190887"/>
            <a:ext cx="24428450" cy="13923820"/>
          </a:xfrm>
          <a:prstGeom prst="rect">
            <a:avLst/>
          </a:prstGeom>
          <a:solidFill>
            <a:srgbClr val="15244D"/>
          </a:solidFill>
          <a:ln w="12700">
            <a:miter lim="400000"/>
          </a:ln>
        </p:spPr>
        <p:txBody>
          <a:bodyPr lIns="45718" tIns="45718" rIns="45718" bIns="45718" anchor="ctr"/>
          <a:lstStyle/>
          <a:p>
            <a:pPr defTabSz="1828800">
              <a:defRPr sz="3600">
                <a:solidFill>
                  <a:srgbClr val="15244D"/>
                </a:solidFill>
                <a:latin typeface="Calibri"/>
                <a:ea typeface="Calibri"/>
                <a:cs typeface="Calibri"/>
                <a:sym typeface="Calibri"/>
              </a:defRPr>
            </a:pPr>
            <a:endParaRPr/>
          </a:p>
        </p:txBody>
      </p:sp>
      <p:pic>
        <p:nvPicPr>
          <p:cNvPr id="241" name="concept_BlueCPM-Group_white.png" descr="concept_BlueCPM-Group_white.png"/>
          <p:cNvPicPr>
            <a:picLocks noChangeAspect="1"/>
          </p:cNvPicPr>
          <p:nvPr/>
        </p:nvPicPr>
        <p:blipFill>
          <a:blip r:embed="rId2"/>
          <a:stretch>
            <a:fillRect/>
          </a:stretch>
        </p:blipFill>
        <p:spPr>
          <a:xfrm>
            <a:off x="237661" y="12536647"/>
            <a:ext cx="3122560" cy="552541"/>
          </a:xfrm>
          <a:prstGeom prst="rect">
            <a:avLst/>
          </a:prstGeom>
          <a:ln w="12700">
            <a:miter lim="400000"/>
          </a:ln>
        </p:spPr>
      </p:pic>
      <p:pic>
        <p:nvPicPr>
          <p:cNvPr id="243" name="image8.png" descr="image8.png"/>
          <p:cNvPicPr>
            <a:picLocks noChangeAspect="1"/>
          </p:cNvPicPr>
          <p:nvPr/>
        </p:nvPicPr>
        <p:blipFill>
          <a:blip r:embed="rId3"/>
          <a:stretch>
            <a:fillRect/>
          </a:stretch>
        </p:blipFill>
        <p:spPr>
          <a:xfrm>
            <a:off x="-31750" y="13402456"/>
            <a:ext cx="24428450" cy="355885"/>
          </a:xfrm>
          <a:prstGeom prst="rect">
            <a:avLst/>
          </a:prstGeom>
          <a:ln w="12700">
            <a:miter lim="400000"/>
          </a:ln>
        </p:spPr>
      </p:pic>
      <p:sp>
        <p:nvSpPr>
          <p:cNvPr id="244" name="Slide Number"/>
          <p:cNvSpPr txBox="1">
            <a:spLocks noGrp="1"/>
          </p:cNvSpPr>
          <p:nvPr>
            <p:ph type="sldNum" sz="quarter" idx="2"/>
          </p:nvPr>
        </p:nvSpPr>
        <p:spPr>
          <a:xfrm>
            <a:off x="22145811" y="12589047"/>
            <a:ext cx="425078" cy="431801"/>
          </a:xfrm>
          <a:prstGeom prst="rect">
            <a:avLst/>
          </a:prstGeom>
        </p:spPr>
        <p:txBody>
          <a:bodyPr/>
          <a:lstStyle>
            <a:lvl1pPr>
              <a:defRPr>
                <a:latin typeface="+mn-lt"/>
                <a:ea typeface="+mn-ea"/>
                <a:cs typeface="+mn-cs"/>
                <a:sym typeface="Helvetica"/>
              </a:defRPr>
            </a:lvl1pPr>
          </a:lstStyle>
          <a:p>
            <a:fld id="{86CB4B4D-7CA3-9044-876B-883B54F8677D}" type="slidenum">
              <a:t>‹#›</a:t>
            </a:fld>
            <a:endParaRPr/>
          </a:p>
        </p:txBody>
      </p:sp>
      <p:grpSp>
        <p:nvGrpSpPr>
          <p:cNvPr id="2" name="Group">
            <a:extLst>
              <a:ext uri="{FF2B5EF4-FFF2-40B4-BE49-F238E27FC236}">
                <a16:creationId xmlns:a16="http://schemas.microsoft.com/office/drawing/2014/main" id="{C5EE9205-755C-BBC2-55DA-6F30361327DE}"/>
              </a:ext>
            </a:extLst>
          </p:cNvPr>
          <p:cNvGrpSpPr/>
          <p:nvPr userDrawn="1"/>
        </p:nvGrpSpPr>
        <p:grpSpPr>
          <a:xfrm>
            <a:off x="11581297" y="11982051"/>
            <a:ext cx="12180575" cy="1631040"/>
            <a:chOff x="0" y="0"/>
            <a:chExt cx="12180574" cy="1631039"/>
          </a:xfrm>
        </p:grpSpPr>
        <p:pic>
          <p:nvPicPr>
            <p:cNvPr id="3" name="image10.png" descr="image10.png">
              <a:extLst>
                <a:ext uri="{FF2B5EF4-FFF2-40B4-BE49-F238E27FC236}">
                  <a16:creationId xmlns:a16="http://schemas.microsoft.com/office/drawing/2014/main" id="{07A4CF94-FF8C-DC8A-39B6-11AD54106A9C}"/>
                </a:ext>
              </a:extLst>
            </p:cNvPr>
            <p:cNvPicPr>
              <a:picLocks noChangeAspect="1"/>
            </p:cNvPicPr>
            <p:nvPr/>
          </p:nvPicPr>
          <p:blipFill>
            <a:blip r:embed="rId4"/>
            <a:srcRect/>
            <a:stretch>
              <a:fillRect/>
            </a:stretch>
          </p:blipFill>
          <p:spPr>
            <a:xfrm>
              <a:off x="8347689" y="321674"/>
              <a:ext cx="3832886" cy="987682"/>
            </a:xfrm>
            <a:prstGeom prst="rect">
              <a:avLst/>
            </a:prstGeom>
            <a:ln w="12700" cap="flat">
              <a:noFill/>
              <a:miter lim="400000"/>
            </a:ln>
            <a:effectLst/>
          </p:spPr>
        </p:pic>
        <p:sp>
          <p:nvSpPr>
            <p:cNvPr id="4" name="Line">
              <a:extLst>
                <a:ext uri="{FF2B5EF4-FFF2-40B4-BE49-F238E27FC236}">
                  <a16:creationId xmlns:a16="http://schemas.microsoft.com/office/drawing/2014/main" id="{C1409480-31B5-5A27-0D60-DE580C0B80BB}"/>
                </a:ext>
              </a:extLst>
            </p:cNvPr>
            <p:cNvSpPr/>
            <p:nvPr/>
          </p:nvSpPr>
          <p:spPr>
            <a:xfrm flipV="1">
              <a:off x="3562927" y="112284"/>
              <a:ext cx="1" cy="1228672"/>
            </a:xfrm>
            <a:prstGeom prst="line">
              <a:avLst/>
            </a:prstGeom>
            <a:noFill/>
            <a:ln w="12700" cap="flat">
              <a:solidFill>
                <a:srgbClr val="FFFFFF"/>
              </a:solidFill>
              <a:prstDash val="solid"/>
              <a:round/>
            </a:ln>
            <a:effectLst/>
          </p:spPr>
          <p:txBody>
            <a:bodyPr wrap="square" lIns="91439" tIns="91439" rIns="91439" bIns="91439" numCol="1" anchor="t">
              <a:noAutofit/>
            </a:bodyPr>
            <a:lstStyle/>
            <a:p>
              <a:pPr algn="l" defTabSz="1828800">
                <a:defRPr sz="3600">
                  <a:latin typeface="Arial"/>
                  <a:ea typeface="Arial"/>
                  <a:cs typeface="Arial"/>
                  <a:sym typeface="Arial"/>
                </a:defRPr>
              </a:pPr>
              <a:endParaRPr/>
            </a:p>
          </p:txBody>
        </p:sp>
        <p:pic>
          <p:nvPicPr>
            <p:cNvPr id="5" name="image8.png" descr="image8.png">
              <a:extLst>
                <a:ext uri="{FF2B5EF4-FFF2-40B4-BE49-F238E27FC236}">
                  <a16:creationId xmlns:a16="http://schemas.microsoft.com/office/drawing/2014/main" id="{FF5203F5-1892-95B6-C5CC-5BD4DC75BAF4}"/>
                </a:ext>
              </a:extLst>
            </p:cNvPr>
            <p:cNvPicPr>
              <a:picLocks noChangeAspect="1"/>
            </p:cNvPicPr>
            <p:nvPr/>
          </p:nvPicPr>
          <p:blipFill>
            <a:blip r:embed="rId5"/>
            <a:srcRect t="20494" b="20494"/>
            <a:stretch>
              <a:fillRect/>
            </a:stretch>
          </p:blipFill>
          <p:spPr>
            <a:xfrm>
              <a:off x="3646199" y="248981"/>
              <a:ext cx="4317092" cy="955333"/>
            </a:xfrm>
            <a:prstGeom prst="rect">
              <a:avLst/>
            </a:prstGeom>
            <a:ln w="12700" cap="flat">
              <a:noFill/>
              <a:miter lim="400000"/>
            </a:ln>
            <a:effectLst/>
          </p:spPr>
        </p:pic>
        <p:sp>
          <p:nvSpPr>
            <p:cNvPr id="6" name="Line">
              <a:extLst>
                <a:ext uri="{FF2B5EF4-FFF2-40B4-BE49-F238E27FC236}">
                  <a16:creationId xmlns:a16="http://schemas.microsoft.com/office/drawing/2014/main" id="{5C8A4F15-E111-04CC-53A8-E0E3CAA2B216}"/>
                </a:ext>
              </a:extLst>
            </p:cNvPr>
            <p:cNvSpPr/>
            <p:nvPr/>
          </p:nvSpPr>
          <p:spPr>
            <a:xfrm flipV="1">
              <a:off x="8046678" y="112284"/>
              <a:ext cx="1" cy="1228672"/>
            </a:xfrm>
            <a:prstGeom prst="line">
              <a:avLst/>
            </a:prstGeom>
            <a:noFill/>
            <a:ln w="12700" cap="flat">
              <a:solidFill>
                <a:srgbClr val="FFFFFF"/>
              </a:solidFill>
              <a:prstDash val="solid"/>
              <a:round/>
            </a:ln>
            <a:effectLst/>
          </p:spPr>
          <p:txBody>
            <a:bodyPr wrap="square" lIns="91439" tIns="91439" rIns="91439" bIns="91439" numCol="1" anchor="t">
              <a:noAutofit/>
            </a:bodyPr>
            <a:lstStyle/>
            <a:p>
              <a:pPr algn="l" defTabSz="1828800">
                <a:defRPr sz="3600">
                  <a:latin typeface="Arial"/>
                  <a:ea typeface="Arial"/>
                  <a:cs typeface="Arial"/>
                  <a:sym typeface="Arial"/>
                </a:defRPr>
              </a:pPr>
              <a:endParaRPr/>
            </a:p>
          </p:txBody>
        </p:sp>
        <p:pic>
          <p:nvPicPr>
            <p:cNvPr id="7" name="PMS_Set 2_White_tagline.png" descr="PMS_Set 2_White_tagline.png">
              <a:extLst>
                <a:ext uri="{FF2B5EF4-FFF2-40B4-BE49-F238E27FC236}">
                  <a16:creationId xmlns:a16="http://schemas.microsoft.com/office/drawing/2014/main" id="{D1C74356-FE3B-11F6-4022-632C0B199DB4}"/>
                </a:ext>
              </a:extLst>
            </p:cNvPr>
            <p:cNvPicPr>
              <a:picLocks noChangeAspect="1"/>
            </p:cNvPicPr>
            <p:nvPr/>
          </p:nvPicPr>
          <p:blipFill>
            <a:blip r:embed="rId6"/>
            <a:srcRect/>
            <a:stretch>
              <a:fillRect/>
            </a:stretch>
          </p:blipFill>
          <p:spPr>
            <a:xfrm>
              <a:off x="0" y="0"/>
              <a:ext cx="3262079" cy="1631040"/>
            </a:xfrm>
            <a:prstGeom prst="rect">
              <a:avLst/>
            </a:prstGeom>
            <a:ln w="12700" cap="flat">
              <a:noFill/>
              <a:miter lim="400000"/>
            </a:ln>
            <a:effectLst/>
          </p:spPr>
        </p:pic>
      </p:gr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7_Custom Layout">
    <p:spTree>
      <p:nvGrpSpPr>
        <p:cNvPr id="1" name=""/>
        <p:cNvGrpSpPr/>
        <p:nvPr/>
      </p:nvGrpSpPr>
      <p:grpSpPr>
        <a:xfrm>
          <a:off x="0" y="0"/>
          <a:ext cx="0" cy="0"/>
          <a:chOff x="0" y="0"/>
          <a:chExt cx="0" cy="0"/>
        </a:xfrm>
      </p:grpSpPr>
      <p:sp>
        <p:nvSpPr>
          <p:cNvPr id="291" name="Image"/>
          <p:cNvSpPr>
            <a:spLocks noGrp="1"/>
          </p:cNvSpPr>
          <p:nvPr>
            <p:ph type="pic" sz="half" idx="21"/>
          </p:nvPr>
        </p:nvSpPr>
        <p:spPr>
          <a:xfrm>
            <a:off x="13411916" y="2489200"/>
            <a:ext cx="8834913" cy="8940800"/>
          </a:xfrm>
          <a:prstGeom prst="rect">
            <a:avLst/>
          </a:prstGeom>
        </p:spPr>
        <p:txBody>
          <a:bodyPr lIns="91439" tIns="45719" rIns="91439" bIns="45719">
            <a:noAutofit/>
          </a:bodyPr>
          <a:lstStyle/>
          <a:p>
            <a:endParaRPr/>
          </a:p>
        </p:txBody>
      </p:sp>
      <p:pic>
        <p:nvPicPr>
          <p:cNvPr id="292" name="1.png" descr="1.png"/>
          <p:cNvPicPr>
            <a:picLocks noChangeAspect="1"/>
          </p:cNvPicPr>
          <p:nvPr/>
        </p:nvPicPr>
        <p:blipFill>
          <a:blip r:embed="rId2"/>
          <a:stretch>
            <a:fillRect/>
          </a:stretch>
        </p:blipFill>
        <p:spPr>
          <a:xfrm>
            <a:off x="-3" y="13402918"/>
            <a:ext cx="24384005" cy="355234"/>
          </a:xfrm>
          <a:prstGeom prst="rect">
            <a:avLst/>
          </a:prstGeom>
          <a:ln w="12700">
            <a:miter lim="400000"/>
          </a:ln>
        </p:spPr>
      </p:pic>
      <p:pic>
        <p:nvPicPr>
          <p:cNvPr id="293" name="image8.png" descr="image8.png"/>
          <p:cNvPicPr>
            <a:picLocks noChangeAspect="1"/>
          </p:cNvPicPr>
          <p:nvPr/>
        </p:nvPicPr>
        <p:blipFill>
          <a:blip r:embed="rId2"/>
          <a:stretch>
            <a:fillRect/>
          </a:stretch>
        </p:blipFill>
        <p:spPr>
          <a:xfrm>
            <a:off x="-31750" y="13402456"/>
            <a:ext cx="24428450" cy="355885"/>
          </a:xfrm>
          <a:prstGeom prst="rect">
            <a:avLst/>
          </a:prstGeom>
          <a:ln w="12700">
            <a:miter lim="400000"/>
          </a:ln>
        </p:spPr>
      </p:pic>
      <p:sp>
        <p:nvSpPr>
          <p:cNvPr id="294" name="Oval 11"/>
          <p:cNvSpPr/>
          <p:nvPr/>
        </p:nvSpPr>
        <p:spPr>
          <a:xfrm>
            <a:off x="23206436" y="12862873"/>
            <a:ext cx="679463" cy="679452"/>
          </a:xfrm>
          <a:prstGeom prst="ellipse">
            <a:avLst/>
          </a:prstGeom>
          <a:solidFill>
            <a:srgbClr val="E01160"/>
          </a:solidFill>
          <a:ln w="12700">
            <a:miter lim="400000"/>
          </a:ln>
        </p:spPr>
        <p:txBody>
          <a:bodyPr lIns="45718" tIns="45718" rIns="45718" bIns="45718" anchor="ctr"/>
          <a:lstStyle/>
          <a:p>
            <a:pPr algn="l" defTabSz="1828800">
              <a:defRPr sz="3600">
                <a:solidFill>
                  <a:srgbClr val="999999"/>
                </a:solidFill>
                <a:latin typeface="Calibri"/>
                <a:ea typeface="Calibri"/>
                <a:cs typeface="Calibri"/>
                <a:sym typeface="Calibri"/>
              </a:defRPr>
            </a:pPr>
            <a:endParaRPr/>
          </a:p>
        </p:txBody>
      </p:sp>
      <p:pic>
        <p:nvPicPr>
          <p:cNvPr id="295" name="concept_BlueCPM-Group.png" descr="concept_BlueCPM-Group.png"/>
          <p:cNvPicPr>
            <a:picLocks noChangeAspect="1"/>
          </p:cNvPicPr>
          <p:nvPr/>
        </p:nvPicPr>
        <p:blipFill>
          <a:blip r:embed="rId3"/>
          <a:stretch>
            <a:fillRect/>
          </a:stretch>
        </p:blipFill>
        <p:spPr>
          <a:xfrm>
            <a:off x="393700" y="12784211"/>
            <a:ext cx="2761472" cy="488647"/>
          </a:xfrm>
          <a:prstGeom prst="rect">
            <a:avLst/>
          </a:prstGeom>
          <a:ln w="12700">
            <a:miter lim="400000"/>
          </a:ln>
        </p:spPr>
      </p:pic>
      <p:sp>
        <p:nvSpPr>
          <p:cNvPr id="296" name="Straight Connector 3"/>
          <p:cNvSpPr/>
          <p:nvPr/>
        </p:nvSpPr>
        <p:spPr>
          <a:xfrm flipH="1" flipV="1">
            <a:off x="3487008" y="13202597"/>
            <a:ext cx="19385112" cy="3"/>
          </a:xfrm>
          <a:prstGeom prst="line">
            <a:avLst/>
          </a:prstGeom>
          <a:ln w="19050">
            <a:solidFill>
              <a:srgbClr val="15244D"/>
            </a:solidFill>
            <a:miter/>
          </a:ln>
        </p:spPr>
        <p:txBody>
          <a:bodyPr lIns="45718" tIns="45718" rIns="45718" bIns="45718"/>
          <a:lstStyle/>
          <a:p>
            <a:endParaRPr/>
          </a:p>
        </p:txBody>
      </p:sp>
      <p:sp>
        <p:nvSpPr>
          <p:cNvPr id="303" name="Slide Number"/>
          <p:cNvSpPr txBox="1">
            <a:spLocks noGrp="1"/>
          </p:cNvSpPr>
          <p:nvPr>
            <p:ph type="sldNum" sz="quarter" idx="2"/>
          </p:nvPr>
        </p:nvSpPr>
        <p:spPr>
          <a:xfrm>
            <a:off x="16959948" y="12443464"/>
            <a:ext cx="515256" cy="538473"/>
          </a:xfrm>
          <a:prstGeom prst="rect">
            <a:avLst/>
          </a:prstGeom>
        </p:spPr>
        <p:txBody>
          <a:bodyPr lIns="91436" tIns="91436" rIns="91436" bIns="91436" anchor="ctr"/>
          <a:lstStyle>
            <a:lvl1pPr algn="r" defTabSz="1828800">
              <a:defRPr sz="2400">
                <a:solidFill>
                  <a:srgbClr val="000000"/>
                </a:solidFill>
                <a:latin typeface="Trebuchet MS"/>
                <a:ea typeface="Trebuchet MS"/>
                <a:cs typeface="Trebuchet MS"/>
                <a:sym typeface="Trebuchet MS"/>
              </a:defRPr>
            </a:lvl1pPr>
          </a:lstStyle>
          <a:p>
            <a:fld id="{86CB4B4D-7CA3-9044-876B-883B54F8677D}" type="slidenum">
              <a:t>‹#›</a:t>
            </a:fld>
            <a:endParaRPr/>
          </a:p>
        </p:txBody>
      </p:sp>
      <p:grpSp>
        <p:nvGrpSpPr>
          <p:cNvPr id="2" name="Group">
            <a:extLst>
              <a:ext uri="{FF2B5EF4-FFF2-40B4-BE49-F238E27FC236}">
                <a16:creationId xmlns:a16="http://schemas.microsoft.com/office/drawing/2014/main" id="{47C05CFF-264A-69FE-3BA9-447460D0B250}"/>
              </a:ext>
            </a:extLst>
          </p:cNvPr>
          <p:cNvGrpSpPr/>
          <p:nvPr userDrawn="1"/>
        </p:nvGrpSpPr>
        <p:grpSpPr>
          <a:xfrm>
            <a:off x="14918530" y="12089173"/>
            <a:ext cx="7953599" cy="1248484"/>
            <a:chOff x="99524" y="-47662"/>
            <a:chExt cx="7953597" cy="1248483"/>
          </a:xfrm>
        </p:grpSpPr>
        <p:pic>
          <p:nvPicPr>
            <p:cNvPr id="3" name="CNS_Set 2.png" descr="CNS_Set 2.png">
              <a:extLst>
                <a:ext uri="{FF2B5EF4-FFF2-40B4-BE49-F238E27FC236}">
                  <a16:creationId xmlns:a16="http://schemas.microsoft.com/office/drawing/2014/main" id="{9C8E6811-CBB2-EA05-537F-FB4909844E06}"/>
                </a:ext>
              </a:extLst>
            </p:cNvPr>
            <p:cNvPicPr>
              <a:picLocks noChangeAspect="1"/>
            </p:cNvPicPr>
            <p:nvPr/>
          </p:nvPicPr>
          <p:blipFill>
            <a:blip r:embed="rId4"/>
            <a:stretch>
              <a:fillRect/>
            </a:stretch>
          </p:blipFill>
          <p:spPr>
            <a:xfrm>
              <a:off x="2469981" y="-47662"/>
              <a:ext cx="3029055" cy="1135906"/>
            </a:xfrm>
            <a:prstGeom prst="rect">
              <a:avLst/>
            </a:prstGeom>
            <a:ln w="12700" cap="flat">
              <a:noFill/>
              <a:miter lim="400000"/>
            </a:ln>
            <a:effectLst/>
          </p:spPr>
        </p:pic>
        <p:pic>
          <p:nvPicPr>
            <p:cNvPr id="4" name="PMS_Set 2.png" descr="PMS_Set 2.png">
              <a:extLst>
                <a:ext uri="{FF2B5EF4-FFF2-40B4-BE49-F238E27FC236}">
                  <a16:creationId xmlns:a16="http://schemas.microsoft.com/office/drawing/2014/main" id="{71B749B7-5FE7-2A3E-8275-BF43879A4B65}"/>
                </a:ext>
              </a:extLst>
            </p:cNvPr>
            <p:cNvPicPr>
              <a:picLocks noChangeAspect="1"/>
            </p:cNvPicPr>
            <p:nvPr/>
          </p:nvPicPr>
          <p:blipFill>
            <a:blip r:embed="rId5"/>
            <a:stretch>
              <a:fillRect/>
            </a:stretch>
          </p:blipFill>
          <p:spPr>
            <a:xfrm>
              <a:off x="99524" y="127867"/>
              <a:ext cx="2145889" cy="1072954"/>
            </a:xfrm>
            <a:prstGeom prst="rect">
              <a:avLst/>
            </a:prstGeom>
            <a:ln w="12700" cap="flat">
              <a:noFill/>
              <a:miter lim="400000"/>
            </a:ln>
            <a:effectLst/>
          </p:spPr>
        </p:pic>
        <p:sp>
          <p:nvSpPr>
            <p:cNvPr id="5" name="Line">
              <a:extLst>
                <a:ext uri="{FF2B5EF4-FFF2-40B4-BE49-F238E27FC236}">
                  <a16:creationId xmlns:a16="http://schemas.microsoft.com/office/drawing/2014/main" id="{FB248690-8E16-ADA5-8898-F8CC7E64FB73}"/>
                </a:ext>
              </a:extLst>
            </p:cNvPr>
            <p:cNvSpPr/>
            <p:nvPr/>
          </p:nvSpPr>
          <p:spPr>
            <a:xfrm flipV="1">
              <a:off x="2367489" y="299349"/>
              <a:ext cx="7" cy="637259"/>
            </a:xfrm>
            <a:prstGeom prst="line">
              <a:avLst/>
            </a:prstGeom>
            <a:noFill/>
            <a:ln w="25400" cap="flat">
              <a:solidFill>
                <a:srgbClr val="0A2A42"/>
              </a:solidFill>
              <a:prstDash val="solid"/>
              <a:round/>
            </a:ln>
            <a:effectLst/>
          </p:spPr>
          <p:txBody>
            <a:bodyPr wrap="square" lIns="45718" tIns="45718" rIns="45718" bIns="45718" numCol="1" anchor="t">
              <a:noAutofit/>
            </a:bodyPr>
            <a:lstStyle/>
            <a:p>
              <a:endParaRPr/>
            </a:p>
          </p:txBody>
        </p:sp>
        <p:sp>
          <p:nvSpPr>
            <p:cNvPr id="6" name="Line">
              <a:extLst>
                <a:ext uri="{FF2B5EF4-FFF2-40B4-BE49-F238E27FC236}">
                  <a16:creationId xmlns:a16="http://schemas.microsoft.com/office/drawing/2014/main" id="{4A6A80DB-00C2-5A79-0B5B-107866B05763}"/>
                </a:ext>
              </a:extLst>
            </p:cNvPr>
            <p:cNvSpPr/>
            <p:nvPr/>
          </p:nvSpPr>
          <p:spPr>
            <a:xfrm flipV="1">
              <a:off x="5417285" y="311256"/>
              <a:ext cx="7" cy="637259"/>
            </a:xfrm>
            <a:prstGeom prst="line">
              <a:avLst/>
            </a:prstGeom>
            <a:noFill/>
            <a:ln w="25400" cap="flat">
              <a:solidFill>
                <a:srgbClr val="0A2A42"/>
              </a:solidFill>
              <a:prstDash val="solid"/>
              <a:round/>
            </a:ln>
            <a:effectLst/>
          </p:spPr>
          <p:txBody>
            <a:bodyPr wrap="square" lIns="45718" tIns="45718" rIns="45718" bIns="45718" numCol="1" anchor="t">
              <a:noAutofit/>
            </a:bodyPr>
            <a:lstStyle/>
            <a:p>
              <a:endParaRPr/>
            </a:p>
          </p:txBody>
        </p:sp>
        <p:pic>
          <p:nvPicPr>
            <p:cNvPr id="7" name="Quay Logo Museo Sans + Helvetica Neue.png" descr="Quay Logo Museo Sans + Helvetica Neue.png">
              <a:extLst>
                <a:ext uri="{FF2B5EF4-FFF2-40B4-BE49-F238E27FC236}">
                  <a16:creationId xmlns:a16="http://schemas.microsoft.com/office/drawing/2014/main" id="{740EA55E-132F-3C66-CD93-049462F1A069}"/>
                </a:ext>
              </a:extLst>
            </p:cNvPr>
            <p:cNvPicPr>
              <a:picLocks noChangeAspect="1"/>
            </p:cNvPicPr>
            <p:nvPr/>
          </p:nvPicPr>
          <p:blipFill>
            <a:blip r:embed="rId6"/>
            <a:stretch>
              <a:fillRect/>
            </a:stretch>
          </p:blipFill>
          <p:spPr>
            <a:xfrm>
              <a:off x="5723606" y="304903"/>
              <a:ext cx="2329515" cy="602240"/>
            </a:xfrm>
            <a:prstGeom prst="rect">
              <a:avLst/>
            </a:prstGeom>
            <a:ln w="12700" cap="flat">
              <a:noFill/>
              <a:miter lim="400000"/>
            </a:ln>
            <a:effectLst/>
          </p:spPr>
        </p:pic>
      </p:gr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sp>
        <p:nvSpPr>
          <p:cNvPr id="310" name="Image"/>
          <p:cNvSpPr>
            <a:spLocks noGrp="1"/>
          </p:cNvSpPr>
          <p:nvPr>
            <p:ph type="pic" idx="21"/>
          </p:nvPr>
        </p:nvSpPr>
        <p:spPr>
          <a:xfrm>
            <a:off x="-3" y="0"/>
            <a:ext cx="12242805" cy="13716000"/>
          </a:xfrm>
          <a:prstGeom prst="rect">
            <a:avLst/>
          </a:prstGeom>
        </p:spPr>
        <p:txBody>
          <a:bodyPr lIns="91439" tIns="45719" rIns="91439" bIns="45719">
            <a:noAutofit/>
          </a:bodyPr>
          <a:lstStyle/>
          <a:p>
            <a:endParaRPr/>
          </a:p>
        </p:txBody>
      </p:sp>
      <p:sp>
        <p:nvSpPr>
          <p:cNvPr id="311" name="Slide Number"/>
          <p:cNvSpPr txBox="1">
            <a:spLocks noGrp="1"/>
          </p:cNvSpPr>
          <p:nvPr>
            <p:ph type="sldNum" sz="quarter" idx="2"/>
          </p:nvPr>
        </p:nvSpPr>
        <p:spPr>
          <a:xfrm>
            <a:off x="16959948" y="12443464"/>
            <a:ext cx="515256" cy="538473"/>
          </a:xfrm>
          <a:prstGeom prst="rect">
            <a:avLst/>
          </a:prstGeom>
        </p:spPr>
        <p:txBody>
          <a:bodyPr lIns="91436" tIns="91436" rIns="91436" bIns="91436" anchor="ctr"/>
          <a:lstStyle>
            <a:lvl1pPr algn="r" defTabSz="1828800">
              <a:defRPr sz="2400">
                <a:solidFill>
                  <a:srgbClr val="000000"/>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318" name="Picture Placeholder 9"/>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319" name="Slide Number"/>
          <p:cNvSpPr txBox="1">
            <a:spLocks noGrp="1"/>
          </p:cNvSpPr>
          <p:nvPr>
            <p:ph type="sldNum" sz="quarter" idx="2"/>
          </p:nvPr>
        </p:nvSpPr>
        <p:spPr>
          <a:xfrm>
            <a:off x="16970659" y="12470748"/>
            <a:ext cx="504542" cy="483905"/>
          </a:xfrm>
          <a:prstGeom prst="rect">
            <a:avLst/>
          </a:prstGeom>
        </p:spPr>
        <p:txBody>
          <a:bodyPr lIns="91436" tIns="91436" rIns="91436" bIns="91436" anchor="ctr"/>
          <a:lstStyle>
            <a:lvl1pPr algn="r" defTabSz="1828800">
              <a:defRPr sz="24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9_Custom Layout">
    <p:spTree>
      <p:nvGrpSpPr>
        <p:cNvPr id="1" name=""/>
        <p:cNvGrpSpPr/>
        <p:nvPr/>
      </p:nvGrpSpPr>
      <p:grpSpPr>
        <a:xfrm>
          <a:off x="0" y="0"/>
          <a:ext cx="0" cy="0"/>
          <a:chOff x="0" y="0"/>
          <a:chExt cx="0" cy="0"/>
        </a:xfrm>
      </p:grpSpPr>
      <p:sp>
        <p:nvSpPr>
          <p:cNvPr id="326" name="Picture Placeholder 8"/>
          <p:cNvSpPr>
            <a:spLocks noGrp="1"/>
          </p:cNvSpPr>
          <p:nvPr>
            <p:ph type="pic" sz="half" idx="21"/>
          </p:nvPr>
        </p:nvSpPr>
        <p:spPr>
          <a:xfrm>
            <a:off x="762000" y="2019300"/>
            <a:ext cx="12458700" cy="9677400"/>
          </a:xfrm>
          <a:prstGeom prst="rect">
            <a:avLst/>
          </a:prstGeom>
        </p:spPr>
        <p:txBody>
          <a:bodyPr lIns="91439" tIns="45719" rIns="91439" bIns="45719">
            <a:noAutofit/>
          </a:bodyPr>
          <a:lstStyle/>
          <a:p>
            <a:endParaRPr/>
          </a:p>
        </p:txBody>
      </p:sp>
      <p:sp>
        <p:nvSpPr>
          <p:cNvPr id="327" name="Slide Number"/>
          <p:cNvSpPr txBox="1">
            <a:spLocks noGrp="1"/>
          </p:cNvSpPr>
          <p:nvPr>
            <p:ph type="sldNum" sz="quarter" idx="2"/>
          </p:nvPr>
        </p:nvSpPr>
        <p:spPr>
          <a:xfrm>
            <a:off x="16970659" y="12470748"/>
            <a:ext cx="504542" cy="483905"/>
          </a:xfrm>
          <a:prstGeom prst="rect">
            <a:avLst/>
          </a:prstGeom>
        </p:spPr>
        <p:txBody>
          <a:bodyPr lIns="91436" tIns="91436" rIns="91436" bIns="91436" anchor="ctr"/>
          <a:lstStyle>
            <a:lvl1pPr algn="r" defTabSz="1828800">
              <a:defRPr sz="24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8_Custom Layout">
    <p:spTree>
      <p:nvGrpSpPr>
        <p:cNvPr id="1" name=""/>
        <p:cNvGrpSpPr/>
        <p:nvPr/>
      </p:nvGrpSpPr>
      <p:grpSpPr>
        <a:xfrm>
          <a:off x="0" y="0"/>
          <a:ext cx="0" cy="0"/>
          <a:chOff x="0" y="0"/>
          <a:chExt cx="0" cy="0"/>
        </a:xfrm>
      </p:grpSpPr>
      <p:sp>
        <p:nvSpPr>
          <p:cNvPr id="334" name="Picture Placeholder 8"/>
          <p:cNvSpPr>
            <a:spLocks noGrp="1"/>
          </p:cNvSpPr>
          <p:nvPr>
            <p:ph type="pic" sz="half" idx="21"/>
          </p:nvPr>
        </p:nvSpPr>
        <p:spPr>
          <a:xfrm>
            <a:off x="15506700" y="0"/>
            <a:ext cx="8877300" cy="13716000"/>
          </a:xfrm>
          <a:prstGeom prst="rect">
            <a:avLst/>
          </a:prstGeom>
        </p:spPr>
        <p:txBody>
          <a:bodyPr lIns="91439" tIns="45719" rIns="91439" bIns="45719">
            <a:noAutofit/>
          </a:bodyPr>
          <a:lstStyle/>
          <a:p>
            <a:endParaRPr/>
          </a:p>
        </p:txBody>
      </p:sp>
      <p:sp>
        <p:nvSpPr>
          <p:cNvPr id="335" name="Slide Number"/>
          <p:cNvSpPr txBox="1">
            <a:spLocks noGrp="1"/>
          </p:cNvSpPr>
          <p:nvPr>
            <p:ph type="sldNum" sz="quarter" idx="2"/>
          </p:nvPr>
        </p:nvSpPr>
        <p:spPr>
          <a:xfrm>
            <a:off x="16970659" y="12470748"/>
            <a:ext cx="504542" cy="483905"/>
          </a:xfrm>
          <a:prstGeom prst="rect">
            <a:avLst/>
          </a:prstGeom>
        </p:spPr>
        <p:txBody>
          <a:bodyPr lIns="91436" tIns="91436" rIns="91436" bIns="91436" anchor="ctr"/>
          <a:lstStyle>
            <a:lvl1pPr algn="r" defTabSz="1828800">
              <a:defRPr sz="24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7_Custom Layout">
    <p:spTree>
      <p:nvGrpSpPr>
        <p:cNvPr id="1" name=""/>
        <p:cNvGrpSpPr/>
        <p:nvPr/>
      </p:nvGrpSpPr>
      <p:grpSpPr>
        <a:xfrm>
          <a:off x="0" y="0"/>
          <a:ext cx="0" cy="0"/>
          <a:chOff x="0" y="0"/>
          <a:chExt cx="0" cy="0"/>
        </a:xfrm>
      </p:grpSpPr>
      <p:sp>
        <p:nvSpPr>
          <p:cNvPr id="342" name="Picture Placeholder 8"/>
          <p:cNvSpPr>
            <a:spLocks noGrp="1"/>
          </p:cNvSpPr>
          <p:nvPr>
            <p:ph type="pic" idx="21"/>
          </p:nvPr>
        </p:nvSpPr>
        <p:spPr>
          <a:xfrm>
            <a:off x="647700" y="-3"/>
            <a:ext cx="13106400" cy="13039093"/>
          </a:xfrm>
          <a:prstGeom prst="rect">
            <a:avLst/>
          </a:prstGeom>
        </p:spPr>
        <p:txBody>
          <a:bodyPr lIns="91439" tIns="45719" rIns="91439" bIns="45719">
            <a:noAutofit/>
          </a:bodyPr>
          <a:lstStyle/>
          <a:p>
            <a:endParaRPr/>
          </a:p>
        </p:txBody>
      </p:sp>
      <p:sp>
        <p:nvSpPr>
          <p:cNvPr id="343" name="Slide Number"/>
          <p:cNvSpPr txBox="1">
            <a:spLocks noGrp="1"/>
          </p:cNvSpPr>
          <p:nvPr>
            <p:ph type="sldNum" sz="quarter" idx="2"/>
          </p:nvPr>
        </p:nvSpPr>
        <p:spPr>
          <a:xfrm>
            <a:off x="16970659" y="12470748"/>
            <a:ext cx="504542" cy="483905"/>
          </a:xfrm>
          <a:prstGeom prst="rect">
            <a:avLst/>
          </a:prstGeom>
        </p:spPr>
        <p:txBody>
          <a:bodyPr lIns="91436" tIns="91436" rIns="91436" bIns="91436" anchor="ctr"/>
          <a:lstStyle>
            <a:lvl1pPr algn="r" defTabSz="1828800">
              <a:defRPr sz="2400">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31777" y="-136926"/>
            <a:ext cx="24409401" cy="2128793"/>
          </a:xfrm>
          <a:prstGeom prst="rect">
            <a:avLst/>
          </a:prstGeom>
          <a:solidFill>
            <a:srgbClr val="15244D"/>
          </a:solidFill>
          <a:ln w="12700">
            <a:miter lim="400000"/>
          </a:ln>
        </p:spPr>
        <p:txBody>
          <a:bodyPr lIns="45718" tIns="45718" rIns="45718" bIns="45718" anchor="ctr"/>
          <a:lstStyle/>
          <a:p>
            <a:pPr algn="l" defTabSz="914400">
              <a:defRPr sz="1800">
                <a:solidFill>
                  <a:srgbClr val="6C7782"/>
                </a:solidFill>
                <a:latin typeface="Calibri"/>
                <a:ea typeface="Calibri"/>
                <a:cs typeface="Calibri"/>
                <a:sym typeface="Calibri"/>
              </a:defRPr>
            </a:pPr>
            <a:endParaRPr/>
          </a:p>
        </p:txBody>
      </p:sp>
      <p:sp>
        <p:nvSpPr>
          <p:cNvPr id="3" name="Triangle"/>
          <p:cNvSpPr/>
          <p:nvPr/>
        </p:nvSpPr>
        <p:spPr>
          <a:xfrm rot="10800000">
            <a:off x="22886739" y="2604"/>
            <a:ext cx="1490886" cy="1490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115F"/>
          </a:solidFill>
          <a:ln w="12700">
            <a:miter lim="400000"/>
          </a:ln>
        </p:spPr>
        <p:txBody>
          <a:bodyPr lIns="45718" tIns="45718" rIns="45718" bIns="45718" anchor="ctr"/>
          <a:lstStyle/>
          <a:p>
            <a:pPr defTabSz="914400">
              <a:defRPr sz="1800">
                <a:solidFill>
                  <a:srgbClr val="6C7782"/>
                </a:solidFill>
                <a:latin typeface="Calibri"/>
                <a:ea typeface="Calibri"/>
                <a:cs typeface="Calibri"/>
                <a:sym typeface="Calibri"/>
              </a:defRPr>
            </a:pPr>
            <a:endParaRPr/>
          </a:p>
        </p:txBody>
      </p:sp>
      <p:sp>
        <p:nvSpPr>
          <p:cNvPr id="4" name="Triangle"/>
          <p:cNvSpPr/>
          <p:nvPr/>
        </p:nvSpPr>
        <p:spPr>
          <a:xfrm rot="10800000">
            <a:off x="22886739" y="2604"/>
            <a:ext cx="1490886" cy="1490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115F"/>
          </a:solidFill>
          <a:ln w="12700">
            <a:miter lim="400000"/>
          </a:ln>
        </p:spPr>
        <p:txBody>
          <a:bodyPr lIns="45718" tIns="45718" rIns="45718" bIns="45718" anchor="ctr"/>
          <a:lstStyle/>
          <a:p>
            <a:pPr defTabSz="914400">
              <a:defRPr sz="1800">
                <a:solidFill>
                  <a:srgbClr val="6C7782"/>
                </a:solidFill>
                <a:latin typeface="Calibri"/>
                <a:ea typeface="Calibri"/>
                <a:cs typeface="Calibri"/>
                <a:sym typeface="Calibri"/>
              </a:defRPr>
            </a:pPr>
            <a:endParaRPr/>
          </a:p>
        </p:txBody>
      </p:sp>
      <p:pic>
        <p:nvPicPr>
          <p:cNvPr id="5" name="1.png" descr="1.png"/>
          <p:cNvPicPr>
            <a:picLocks noChangeAspect="1"/>
          </p:cNvPicPr>
          <p:nvPr/>
        </p:nvPicPr>
        <p:blipFill>
          <a:blip r:embed="rId28"/>
          <a:stretch>
            <a:fillRect/>
          </a:stretch>
        </p:blipFill>
        <p:spPr>
          <a:xfrm>
            <a:off x="-3" y="13402918"/>
            <a:ext cx="24384005" cy="355234"/>
          </a:xfrm>
          <a:prstGeom prst="rect">
            <a:avLst/>
          </a:prstGeom>
          <a:ln w="12700">
            <a:miter lim="400000"/>
          </a:ln>
        </p:spPr>
      </p:pic>
      <p:pic>
        <p:nvPicPr>
          <p:cNvPr id="6" name="image8.png" descr="image8.png"/>
          <p:cNvPicPr>
            <a:picLocks noChangeAspect="1"/>
          </p:cNvPicPr>
          <p:nvPr/>
        </p:nvPicPr>
        <p:blipFill>
          <a:blip r:embed="rId28"/>
          <a:stretch>
            <a:fillRect/>
          </a:stretch>
        </p:blipFill>
        <p:spPr>
          <a:xfrm>
            <a:off x="-31750" y="13402456"/>
            <a:ext cx="24428450" cy="355885"/>
          </a:xfrm>
          <a:prstGeom prst="rect">
            <a:avLst/>
          </a:prstGeom>
          <a:ln w="12700">
            <a:miter lim="400000"/>
          </a:ln>
        </p:spPr>
      </p:pic>
      <p:sp>
        <p:nvSpPr>
          <p:cNvPr id="7" name="Oval 11"/>
          <p:cNvSpPr/>
          <p:nvPr/>
        </p:nvSpPr>
        <p:spPr>
          <a:xfrm>
            <a:off x="23206436" y="12862873"/>
            <a:ext cx="679463" cy="679452"/>
          </a:xfrm>
          <a:prstGeom prst="ellipse">
            <a:avLst/>
          </a:prstGeom>
          <a:solidFill>
            <a:srgbClr val="E01160"/>
          </a:solidFill>
          <a:ln w="12700">
            <a:miter lim="400000"/>
          </a:ln>
        </p:spPr>
        <p:txBody>
          <a:bodyPr lIns="45718" tIns="45718" rIns="45718" bIns="45718" anchor="ctr"/>
          <a:lstStyle/>
          <a:p>
            <a:pPr algn="l" defTabSz="1828800">
              <a:defRPr sz="3600">
                <a:solidFill>
                  <a:srgbClr val="999999"/>
                </a:solidFill>
                <a:latin typeface="Calibri"/>
                <a:ea typeface="Calibri"/>
                <a:cs typeface="Calibri"/>
                <a:sym typeface="Calibri"/>
              </a:defRPr>
            </a:pPr>
            <a:endParaRPr/>
          </a:p>
        </p:txBody>
      </p:sp>
      <p:pic>
        <p:nvPicPr>
          <p:cNvPr id="8" name="concept_BlueCPM-Group.png" descr="concept_BlueCPM-Group.png"/>
          <p:cNvPicPr>
            <a:picLocks noChangeAspect="1"/>
          </p:cNvPicPr>
          <p:nvPr/>
        </p:nvPicPr>
        <p:blipFill>
          <a:blip r:embed="rId29"/>
          <a:stretch>
            <a:fillRect/>
          </a:stretch>
        </p:blipFill>
        <p:spPr>
          <a:xfrm>
            <a:off x="393700" y="12784211"/>
            <a:ext cx="2761472" cy="488647"/>
          </a:xfrm>
          <a:prstGeom prst="rect">
            <a:avLst/>
          </a:prstGeom>
          <a:ln w="12700">
            <a:miter lim="400000"/>
          </a:ln>
        </p:spPr>
      </p:pic>
      <p:sp>
        <p:nvSpPr>
          <p:cNvPr id="9" name="Straight Connector 3"/>
          <p:cNvSpPr/>
          <p:nvPr/>
        </p:nvSpPr>
        <p:spPr>
          <a:xfrm flipH="1" flipV="1">
            <a:off x="3487008" y="13202597"/>
            <a:ext cx="19385112" cy="4"/>
          </a:xfrm>
          <a:prstGeom prst="line">
            <a:avLst/>
          </a:prstGeom>
          <a:ln w="19050">
            <a:solidFill>
              <a:srgbClr val="15244D"/>
            </a:solidFill>
            <a:miter/>
          </a:ln>
        </p:spPr>
        <p:txBody>
          <a:bodyPr lIns="45718" tIns="45718" rIns="45718" bIns="45718"/>
          <a:lstStyle/>
          <a:p>
            <a:endParaRPr/>
          </a:p>
        </p:txBody>
      </p:sp>
      <p:sp>
        <p:nvSpPr>
          <p:cNvPr id="16" name="Body Level One…"/>
          <p:cNvSpPr txBox="1">
            <a:spLocks noGrp="1"/>
          </p:cNvSpPr>
          <p:nvPr>
            <p:ph type="body" idx="1"/>
          </p:nvPr>
        </p:nvSpPr>
        <p:spPr>
          <a:xfrm>
            <a:off x="859087" y="3073399"/>
            <a:ext cx="22661318" cy="9105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17" name="Use this one"/>
          <p:cNvSpPr txBox="1">
            <a:spLocks noGrp="1"/>
          </p:cNvSpPr>
          <p:nvPr>
            <p:ph type="title" hasCustomPrompt="1"/>
          </p:nvPr>
        </p:nvSpPr>
        <p:spPr>
          <a:xfrm>
            <a:off x="859087" y="401950"/>
            <a:ext cx="22661318" cy="1295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r>
              <a:t>Use this one</a:t>
            </a:r>
          </a:p>
        </p:txBody>
      </p:sp>
      <p:sp>
        <p:nvSpPr>
          <p:cNvPr id="18" name="Slide Number"/>
          <p:cNvSpPr txBox="1">
            <a:spLocks noGrp="1"/>
          </p:cNvSpPr>
          <p:nvPr>
            <p:ph type="sldNum" sz="quarter" idx="2"/>
          </p:nvPr>
        </p:nvSpPr>
        <p:spPr>
          <a:xfrm>
            <a:off x="17147132" y="12588550"/>
            <a:ext cx="397521" cy="395536"/>
          </a:xfrm>
          <a:prstGeom prst="rect">
            <a:avLst/>
          </a:prstGeom>
          <a:ln w="12700">
            <a:miter lim="400000"/>
          </a:ln>
        </p:spPr>
        <p:txBody>
          <a:bodyPr wrap="none" lIns="50800" tIns="50800" rIns="50800" bIns="50800">
            <a:spAutoFit/>
          </a:bodyPr>
          <a:lstStyle>
            <a:lvl1pPr>
              <a:defRPr sz="2200">
                <a:solidFill>
                  <a:srgbClr val="FFFFFF"/>
                </a:solidFill>
                <a:latin typeface="Calibri"/>
                <a:ea typeface="Calibri"/>
                <a:cs typeface="Calibri"/>
                <a:sym typeface="Calibri"/>
              </a:defRPr>
            </a:lvl1pPr>
          </a:lstStyle>
          <a:p>
            <a:fld id="{86CB4B4D-7CA3-9044-876B-883B54F8677D}" type="slidenum">
              <a:t>‹#›</a:t>
            </a:fld>
            <a:endParaRPr/>
          </a:p>
        </p:txBody>
      </p:sp>
      <p:grpSp>
        <p:nvGrpSpPr>
          <p:cNvPr id="19" name="Group">
            <a:extLst>
              <a:ext uri="{FF2B5EF4-FFF2-40B4-BE49-F238E27FC236}">
                <a16:creationId xmlns:a16="http://schemas.microsoft.com/office/drawing/2014/main" id="{93B9FA0D-74CA-A19A-6ADB-A66DC0F2BC22}"/>
              </a:ext>
            </a:extLst>
          </p:cNvPr>
          <p:cNvGrpSpPr/>
          <p:nvPr userDrawn="1"/>
        </p:nvGrpSpPr>
        <p:grpSpPr>
          <a:xfrm>
            <a:off x="14855375" y="12174909"/>
            <a:ext cx="8004049" cy="1229887"/>
            <a:chOff x="0" y="0"/>
            <a:chExt cx="8004048" cy="1229886"/>
          </a:xfrm>
        </p:grpSpPr>
        <p:pic>
          <p:nvPicPr>
            <p:cNvPr id="20" name="CNS_Set 2.png" descr="CNS_Set 2.png">
              <a:extLst>
                <a:ext uri="{FF2B5EF4-FFF2-40B4-BE49-F238E27FC236}">
                  <a16:creationId xmlns:a16="http://schemas.microsoft.com/office/drawing/2014/main" id="{2A639DF3-87C4-27BE-FA5A-57FCADE88D64}"/>
                </a:ext>
              </a:extLst>
            </p:cNvPr>
            <p:cNvPicPr>
              <a:picLocks noChangeAspect="1"/>
            </p:cNvPicPr>
            <p:nvPr userDrawn="1"/>
          </p:nvPicPr>
          <p:blipFill>
            <a:blip r:embed="rId30"/>
            <a:stretch>
              <a:fillRect/>
            </a:stretch>
          </p:blipFill>
          <p:spPr>
            <a:xfrm>
              <a:off x="2312914" y="0"/>
              <a:ext cx="3029050" cy="1135899"/>
            </a:xfrm>
            <a:prstGeom prst="rect">
              <a:avLst/>
            </a:prstGeom>
            <a:ln w="12700" cap="flat">
              <a:noFill/>
              <a:miter lim="400000"/>
            </a:ln>
            <a:effectLst/>
          </p:spPr>
        </p:pic>
        <p:pic>
          <p:nvPicPr>
            <p:cNvPr id="21" name="PMS_Set 2.png" descr="PMS_Set 2.png">
              <a:extLst>
                <a:ext uri="{FF2B5EF4-FFF2-40B4-BE49-F238E27FC236}">
                  <a16:creationId xmlns:a16="http://schemas.microsoft.com/office/drawing/2014/main" id="{DFE2BC82-11A9-CDC0-53B7-1263039C3F80}"/>
                </a:ext>
              </a:extLst>
            </p:cNvPr>
            <p:cNvPicPr>
              <a:picLocks noChangeAspect="1"/>
            </p:cNvPicPr>
            <p:nvPr/>
          </p:nvPicPr>
          <p:blipFill>
            <a:blip r:embed="rId31"/>
            <a:stretch>
              <a:fillRect/>
            </a:stretch>
          </p:blipFill>
          <p:spPr>
            <a:xfrm>
              <a:off x="0" y="156939"/>
              <a:ext cx="2145883" cy="1072947"/>
            </a:xfrm>
            <a:prstGeom prst="rect">
              <a:avLst/>
            </a:prstGeom>
            <a:ln w="12700" cap="flat">
              <a:noFill/>
              <a:miter lim="400000"/>
            </a:ln>
            <a:effectLst/>
          </p:spPr>
        </p:pic>
        <p:sp>
          <p:nvSpPr>
            <p:cNvPr id="22" name="Line">
              <a:extLst>
                <a:ext uri="{FF2B5EF4-FFF2-40B4-BE49-F238E27FC236}">
                  <a16:creationId xmlns:a16="http://schemas.microsoft.com/office/drawing/2014/main" id="{AFE4939B-FFD9-FE43-C748-3CBAFB4082D7}"/>
                </a:ext>
              </a:extLst>
            </p:cNvPr>
            <p:cNvSpPr/>
            <p:nvPr/>
          </p:nvSpPr>
          <p:spPr>
            <a:xfrm flipV="1">
              <a:off x="2273957" y="273185"/>
              <a:ext cx="4" cy="637255"/>
            </a:xfrm>
            <a:prstGeom prst="line">
              <a:avLst/>
            </a:prstGeom>
            <a:noFill/>
            <a:ln w="25400" cap="flat">
              <a:solidFill>
                <a:srgbClr val="0A2A42"/>
              </a:solidFill>
              <a:prstDash val="solid"/>
              <a:round/>
            </a:ln>
            <a:effectLst/>
          </p:spPr>
          <p:txBody>
            <a:bodyPr wrap="square" lIns="45718" tIns="45718" rIns="45718" bIns="45718" numCol="1" anchor="t">
              <a:noAutofit/>
            </a:bodyPr>
            <a:lstStyle/>
            <a:p>
              <a:pPr algn="l" defTabSz="2438400">
                <a:defRPr sz="4800">
                  <a:solidFill>
                    <a:srgbClr val="FFFFFF"/>
                  </a:solidFill>
                  <a:latin typeface="Calibri"/>
                  <a:ea typeface="Calibri"/>
                  <a:cs typeface="Calibri"/>
                  <a:sym typeface="Calibri"/>
                </a:defRPr>
              </a:pPr>
              <a:endParaRPr/>
            </a:p>
          </p:txBody>
        </p:sp>
        <p:sp>
          <p:nvSpPr>
            <p:cNvPr id="23" name="Line">
              <a:extLst>
                <a:ext uri="{FF2B5EF4-FFF2-40B4-BE49-F238E27FC236}">
                  <a16:creationId xmlns:a16="http://schemas.microsoft.com/office/drawing/2014/main" id="{E26DD184-02FC-C1F8-50E6-C9405730F860}"/>
                </a:ext>
              </a:extLst>
            </p:cNvPr>
            <p:cNvSpPr/>
            <p:nvPr/>
          </p:nvSpPr>
          <p:spPr>
            <a:xfrm flipV="1">
              <a:off x="5380918" y="273185"/>
              <a:ext cx="3" cy="637255"/>
            </a:xfrm>
            <a:prstGeom prst="line">
              <a:avLst/>
            </a:prstGeom>
            <a:noFill/>
            <a:ln w="25400" cap="flat">
              <a:solidFill>
                <a:srgbClr val="0A2A42"/>
              </a:solidFill>
              <a:prstDash val="solid"/>
              <a:round/>
            </a:ln>
            <a:effectLst/>
          </p:spPr>
          <p:txBody>
            <a:bodyPr wrap="square" lIns="45718" tIns="45718" rIns="45718" bIns="45718" numCol="1" anchor="t">
              <a:noAutofit/>
            </a:bodyPr>
            <a:lstStyle/>
            <a:p>
              <a:pPr algn="l" defTabSz="2438400">
                <a:defRPr sz="4800">
                  <a:solidFill>
                    <a:srgbClr val="FFFFFF"/>
                  </a:solidFill>
                  <a:latin typeface="Calibri"/>
                  <a:ea typeface="Calibri"/>
                  <a:cs typeface="Calibri"/>
                  <a:sym typeface="Calibri"/>
                </a:defRPr>
              </a:pPr>
              <a:endParaRPr/>
            </a:p>
          </p:txBody>
        </p:sp>
        <p:pic>
          <p:nvPicPr>
            <p:cNvPr id="24" name="Quay Logo Museo Sans + Helvetica Neue.png" descr="Quay Logo Museo Sans + Helvetica Neue.png">
              <a:extLst>
                <a:ext uri="{FF2B5EF4-FFF2-40B4-BE49-F238E27FC236}">
                  <a16:creationId xmlns:a16="http://schemas.microsoft.com/office/drawing/2014/main" id="{B44A360A-F7A7-1A48-1A77-38AD7563F753}"/>
                </a:ext>
              </a:extLst>
            </p:cNvPr>
            <p:cNvPicPr>
              <a:picLocks noChangeAspect="1"/>
            </p:cNvPicPr>
            <p:nvPr/>
          </p:nvPicPr>
          <p:blipFill>
            <a:blip r:embed="rId32"/>
            <a:stretch>
              <a:fillRect/>
            </a:stretch>
          </p:blipFill>
          <p:spPr>
            <a:xfrm>
              <a:off x="5674537" y="368431"/>
              <a:ext cx="2329511" cy="602237"/>
            </a:xfrm>
            <a:prstGeom prst="rect">
              <a:avLst/>
            </a:prstGeom>
            <a:ln w="12700" cap="flat">
              <a:noFill/>
              <a:miter lim="400000"/>
            </a:ln>
            <a:effectLst/>
          </p:spPr>
        </p:pic>
      </p:gr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8" r:id="rId25"/>
    <p:sldLayoutId id="2147483690" r:id="rId26"/>
  </p:sldLayoutIdLst>
  <p:transition spd="med"/>
  <p:txStyles>
    <p:titleStyle>
      <a:lvl1pPr marL="0" marR="0" indent="0" algn="l" defTabSz="914400" rtl="0" latinLnBrk="0">
        <a:lnSpc>
          <a:spcPct val="100000"/>
        </a:lnSpc>
        <a:spcBef>
          <a:spcPts val="0"/>
        </a:spcBef>
        <a:spcAft>
          <a:spcPts val="0"/>
        </a:spcAft>
        <a:buClrTx/>
        <a:buSzTx/>
        <a:buFontTx/>
        <a:buNone/>
        <a:tabLst/>
        <a:defRPr sz="7200" b="1" i="0" u="none" strike="noStrike" cap="none" spc="0" baseline="0">
          <a:solidFill>
            <a:srgbClr val="FFFFFF"/>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7200" b="1" i="0" u="none" strike="noStrike" cap="none" spc="0" baseline="0">
          <a:solidFill>
            <a:srgbClr val="FFFFFF"/>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7200" b="1" i="0" u="none" strike="noStrike" cap="none" spc="0" baseline="0">
          <a:solidFill>
            <a:srgbClr val="FFFFFF"/>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7200" b="1" i="0" u="none" strike="noStrike" cap="none" spc="0" baseline="0">
          <a:solidFill>
            <a:srgbClr val="FFFFFF"/>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7200" b="1" i="0" u="none" strike="noStrike" cap="none" spc="0" baseline="0">
          <a:solidFill>
            <a:srgbClr val="FFFFFF"/>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7200" b="1" i="0" u="none" strike="noStrike" cap="none" spc="0" baseline="0">
          <a:solidFill>
            <a:srgbClr val="FFFFFF"/>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7200" b="1" i="0" u="none" strike="noStrike" cap="none" spc="0" baseline="0">
          <a:solidFill>
            <a:srgbClr val="FFFFFF"/>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7200" b="1" i="0" u="none" strike="noStrike" cap="none" spc="0" baseline="0">
          <a:solidFill>
            <a:srgbClr val="FFFFFF"/>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7200" b="1" i="0" u="none" strike="noStrike" cap="none" spc="0" baseline="0">
          <a:solidFill>
            <a:srgbClr val="FFFFFF"/>
          </a:solidFill>
          <a:uFillTx/>
          <a:latin typeface="Calibri"/>
          <a:ea typeface="Calibri"/>
          <a:cs typeface="Calibri"/>
          <a:sym typeface="Calibri"/>
        </a:defRPr>
      </a:lvl9pPr>
    </p:titleStyle>
    <p:bodyStyle>
      <a:lvl1pPr marL="571500" marR="0" indent="-571500" algn="l" defTabSz="914400" rtl="0" latinLnBrk="0">
        <a:lnSpc>
          <a:spcPct val="100000"/>
        </a:lnSpc>
        <a:spcBef>
          <a:spcPts val="2400"/>
        </a:spcBef>
        <a:spcAft>
          <a:spcPts val="0"/>
        </a:spcAft>
        <a:buClr>
          <a:srgbClr val="E0115F"/>
        </a:buClr>
        <a:buSzPct val="100000"/>
        <a:buFont typeface="Arial"/>
        <a:buChar char="•"/>
        <a:tabLst/>
        <a:defRPr sz="4400" b="0" i="0" u="none" strike="noStrike" cap="none" spc="0" baseline="0">
          <a:solidFill>
            <a:srgbClr val="182449"/>
          </a:solidFill>
          <a:uFillTx/>
          <a:latin typeface="Calibri"/>
          <a:ea typeface="Calibri"/>
          <a:cs typeface="Calibri"/>
          <a:sym typeface="Calibri"/>
        </a:defRPr>
      </a:lvl1pPr>
      <a:lvl2pPr marL="598487" marR="0" indent="-571500" algn="l" defTabSz="914400" rtl="0" latinLnBrk="0">
        <a:lnSpc>
          <a:spcPct val="100000"/>
        </a:lnSpc>
        <a:spcBef>
          <a:spcPts val="2400"/>
        </a:spcBef>
        <a:spcAft>
          <a:spcPts val="0"/>
        </a:spcAft>
        <a:buClr>
          <a:srgbClr val="E0115F"/>
        </a:buClr>
        <a:buSzPct val="100000"/>
        <a:buFont typeface="Arial"/>
        <a:buChar char="•"/>
        <a:tabLst/>
        <a:defRPr sz="4400" b="0" i="0" u="none" strike="noStrike" cap="none" spc="0" baseline="0">
          <a:solidFill>
            <a:srgbClr val="182449"/>
          </a:solidFill>
          <a:uFillTx/>
          <a:latin typeface="Calibri"/>
          <a:ea typeface="Calibri"/>
          <a:cs typeface="Calibri"/>
          <a:sym typeface="Calibri"/>
        </a:defRPr>
      </a:lvl2pPr>
      <a:lvl3pPr marL="1158875" marR="0" indent="-635000" algn="l" defTabSz="914400" rtl="0" latinLnBrk="0">
        <a:lnSpc>
          <a:spcPct val="100000"/>
        </a:lnSpc>
        <a:spcBef>
          <a:spcPts val="2400"/>
        </a:spcBef>
        <a:spcAft>
          <a:spcPts val="0"/>
        </a:spcAft>
        <a:buClr>
          <a:srgbClr val="E0115F"/>
        </a:buClr>
        <a:buSzPct val="100000"/>
        <a:buFont typeface="Arial"/>
        <a:buChar char="o"/>
        <a:tabLst/>
        <a:defRPr sz="4400" b="0" i="0" u="none" strike="noStrike" cap="none" spc="0" baseline="0">
          <a:solidFill>
            <a:srgbClr val="182449"/>
          </a:solidFill>
          <a:uFillTx/>
          <a:latin typeface="Calibri"/>
          <a:ea typeface="Calibri"/>
          <a:cs typeface="Calibri"/>
          <a:sym typeface="Calibri"/>
        </a:defRPr>
      </a:lvl3pPr>
      <a:lvl4pPr marL="1655763" marR="0" indent="-579437" algn="l" defTabSz="914400" rtl="0" latinLnBrk="0">
        <a:lnSpc>
          <a:spcPct val="100000"/>
        </a:lnSpc>
        <a:spcBef>
          <a:spcPts val="2400"/>
        </a:spcBef>
        <a:spcAft>
          <a:spcPts val="0"/>
        </a:spcAft>
        <a:buClr>
          <a:srgbClr val="E0115F"/>
        </a:buClr>
        <a:buSzPct val="100000"/>
        <a:buFont typeface="Arial"/>
        <a:buChar char="•"/>
        <a:tabLst/>
        <a:defRPr sz="4400" b="0" i="0" u="none" strike="noStrike" cap="none" spc="0" baseline="0">
          <a:solidFill>
            <a:srgbClr val="182449"/>
          </a:solidFill>
          <a:uFillTx/>
          <a:latin typeface="Calibri"/>
          <a:ea typeface="Calibri"/>
          <a:cs typeface="Calibri"/>
          <a:sym typeface="Calibri"/>
        </a:defRPr>
      </a:lvl4pPr>
      <a:lvl5pPr marL="2317750" marR="0" indent="-579437" algn="l" defTabSz="914400" rtl="0" latinLnBrk="0">
        <a:lnSpc>
          <a:spcPct val="100000"/>
        </a:lnSpc>
        <a:spcBef>
          <a:spcPts val="2400"/>
        </a:spcBef>
        <a:spcAft>
          <a:spcPts val="0"/>
        </a:spcAft>
        <a:buClr>
          <a:srgbClr val="E0115F"/>
        </a:buClr>
        <a:buSzPct val="100000"/>
        <a:buFont typeface="Arial"/>
        <a:buChar char="•"/>
        <a:tabLst/>
        <a:defRPr sz="4400" b="0" i="0" u="none" strike="noStrike" cap="none" spc="0" baseline="0">
          <a:solidFill>
            <a:srgbClr val="182449"/>
          </a:solidFill>
          <a:uFillTx/>
          <a:latin typeface="Calibri"/>
          <a:ea typeface="Calibri"/>
          <a:cs typeface="Calibri"/>
          <a:sym typeface="Calibri"/>
        </a:defRPr>
      </a:lvl5pPr>
      <a:lvl6pPr marL="0" marR="0" indent="0" algn="l" defTabSz="914400" rtl="0" latinLnBrk="0">
        <a:lnSpc>
          <a:spcPct val="100000"/>
        </a:lnSpc>
        <a:spcBef>
          <a:spcPts val="2400"/>
        </a:spcBef>
        <a:spcAft>
          <a:spcPts val="0"/>
        </a:spcAft>
        <a:buClr>
          <a:srgbClr val="E0115F"/>
        </a:buClr>
        <a:buSzTx/>
        <a:buFont typeface="Arial"/>
        <a:buNone/>
        <a:tabLst/>
        <a:defRPr sz="4400" b="0" i="0" u="none" strike="noStrike" cap="none" spc="0" baseline="0">
          <a:solidFill>
            <a:srgbClr val="182449"/>
          </a:solidFill>
          <a:uFillTx/>
          <a:latin typeface="Calibri"/>
          <a:ea typeface="Calibri"/>
          <a:cs typeface="Calibri"/>
          <a:sym typeface="Calibri"/>
        </a:defRPr>
      </a:lvl6pPr>
      <a:lvl7pPr marL="2560315" marR="0" indent="-502915" algn="l" defTabSz="914400" rtl="0" latinLnBrk="0">
        <a:lnSpc>
          <a:spcPct val="100000"/>
        </a:lnSpc>
        <a:spcBef>
          <a:spcPts val="2400"/>
        </a:spcBef>
        <a:spcAft>
          <a:spcPts val="0"/>
        </a:spcAft>
        <a:buClr>
          <a:srgbClr val="E0115F"/>
        </a:buClr>
        <a:buSzPct val="100000"/>
        <a:buFont typeface="Arial"/>
        <a:buChar char="•"/>
        <a:tabLst/>
        <a:defRPr sz="4400" b="0" i="0" u="none" strike="noStrike" cap="none" spc="0" baseline="0">
          <a:solidFill>
            <a:srgbClr val="182449"/>
          </a:solidFill>
          <a:uFillTx/>
          <a:latin typeface="Calibri"/>
          <a:ea typeface="Calibri"/>
          <a:cs typeface="Calibri"/>
          <a:sym typeface="Calibri"/>
        </a:defRPr>
      </a:lvl7pPr>
      <a:lvl8pPr marL="2903215" marR="0" indent="-502915" algn="l" defTabSz="914400" rtl="0" latinLnBrk="0">
        <a:lnSpc>
          <a:spcPct val="100000"/>
        </a:lnSpc>
        <a:spcBef>
          <a:spcPts val="2400"/>
        </a:spcBef>
        <a:spcAft>
          <a:spcPts val="0"/>
        </a:spcAft>
        <a:buClr>
          <a:srgbClr val="E0115F"/>
        </a:buClr>
        <a:buSzPct val="100000"/>
        <a:buFont typeface="Arial"/>
        <a:buChar char="•"/>
        <a:tabLst/>
        <a:defRPr sz="4400" b="0" i="0" u="none" strike="noStrike" cap="none" spc="0" baseline="0">
          <a:solidFill>
            <a:srgbClr val="182449"/>
          </a:solidFill>
          <a:uFillTx/>
          <a:latin typeface="Calibri"/>
          <a:ea typeface="Calibri"/>
          <a:cs typeface="Calibri"/>
          <a:sym typeface="Calibri"/>
        </a:defRPr>
      </a:lvl8pPr>
      <a:lvl9pPr marL="3246115" marR="0" indent="-502915" algn="l" defTabSz="914400" rtl="0" latinLnBrk="0">
        <a:lnSpc>
          <a:spcPct val="100000"/>
        </a:lnSpc>
        <a:spcBef>
          <a:spcPts val="2400"/>
        </a:spcBef>
        <a:spcAft>
          <a:spcPts val="0"/>
        </a:spcAft>
        <a:buClr>
          <a:srgbClr val="E0115F"/>
        </a:buClr>
        <a:buSzPct val="100000"/>
        <a:buFont typeface="Arial"/>
        <a:buChar char="•"/>
        <a:tabLst/>
        <a:defRPr sz="4400" b="0" i="0" u="none" strike="noStrike" cap="none" spc="0" baseline="0">
          <a:solidFill>
            <a:srgbClr val="182449"/>
          </a:solidFill>
          <a:uFillTx/>
          <a:latin typeface="Calibri"/>
          <a:ea typeface="Calibri"/>
          <a:cs typeface="Calibri"/>
          <a:sym typeface="Calibri"/>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Calibri"/>
        </a:defRPr>
      </a:lvl1pPr>
      <a:lvl2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Calibri"/>
        </a:defRPr>
      </a:lvl2pPr>
      <a:lvl3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Calibri"/>
        </a:defRPr>
      </a:lvl3pPr>
      <a:lvl4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Calibri"/>
        </a:defRPr>
      </a:lvl4pPr>
      <a:lvl5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Calibri"/>
        </a:defRPr>
      </a:lvl5pPr>
      <a:lvl6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Calibri"/>
        </a:defRPr>
      </a:lvl6pPr>
      <a:lvl7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Calibri"/>
        </a:defRPr>
      </a:lvl7pPr>
      <a:lvl8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Calibri"/>
        </a:defRPr>
      </a:lvl8pPr>
      <a:lvl9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3.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4.svg"/></Relationships>
</file>

<file path=ppt/slides/_rels/slide1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9.png"/><Relationship Id="rId18" Type="http://schemas.microsoft.com/office/2007/relationships/hdphoto" Target="../media/hdphoto5.wdp"/><Relationship Id="rId3" Type="http://schemas.openxmlformats.org/officeDocument/2006/relationships/image" Target="../media/image132.jpeg"/><Relationship Id="rId7" Type="http://schemas.openxmlformats.org/officeDocument/2006/relationships/image" Target="../media/image135.png"/><Relationship Id="rId12" Type="http://schemas.openxmlformats.org/officeDocument/2006/relationships/image" Target="../media/image138.jpeg"/><Relationship Id="rId17" Type="http://schemas.openxmlformats.org/officeDocument/2006/relationships/image" Target="../media/image143.png"/><Relationship Id="rId2" Type="http://schemas.openxmlformats.org/officeDocument/2006/relationships/notesSlide" Target="../notesSlides/notesSlide11.xml"/><Relationship Id="rId16" Type="http://schemas.openxmlformats.org/officeDocument/2006/relationships/image" Target="../media/image142.jpeg"/><Relationship Id="rId1" Type="http://schemas.openxmlformats.org/officeDocument/2006/relationships/slideLayout" Target="../slideLayouts/slideLayout14.xml"/><Relationship Id="rId6" Type="http://schemas.openxmlformats.org/officeDocument/2006/relationships/image" Target="../media/image134.jpeg"/><Relationship Id="rId11" Type="http://schemas.microsoft.com/office/2007/relationships/hdphoto" Target="../media/hdphoto4.wdp"/><Relationship Id="rId5" Type="http://schemas.microsoft.com/office/2007/relationships/hdphoto" Target="../media/hdphoto2.wdp"/><Relationship Id="rId15" Type="http://schemas.openxmlformats.org/officeDocument/2006/relationships/image" Target="../media/image141.png"/><Relationship Id="rId10" Type="http://schemas.openxmlformats.org/officeDocument/2006/relationships/image" Target="../media/image137.png"/><Relationship Id="rId19" Type="http://schemas.openxmlformats.org/officeDocument/2006/relationships/image" Target="../media/image144.jpeg"/><Relationship Id="rId4" Type="http://schemas.openxmlformats.org/officeDocument/2006/relationships/image" Target="../media/image133.png"/><Relationship Id="rId9" Type="http://schemas.openxmlformats.org/officeDocument/2006/relationships/image" Target="../media/image136.jpeg"/><Relationship Id="rId14" Type="http://schemas.openxmlformats.org/officeDocument/2006/relationships/image" Target="../media/image140.svg"/></Relationships>
</file>

<file path=ppt/slides/_rels/slide13.xml.rels><?xml version="1.0" encoding="UTF-8" standalone="yes"?>
<Relationships xmlns="http://schemas.openxmlformats.org/package/2006/relationships"><Relationship Id="rId3" Type="http://schemas.openxmlformats.org/officeDocument/2006/relationships/image" Target="../media/image145.tiff"/><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46.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GAVodJ0ch4g"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s://youtu.be/TQ1YCdty9Yk" TargetMode="External"/><Relationship Id="rId5" Type="http://schemas.openxmlformats.org/officeDocument/2006/relationships/hyperlink" Target="https://youtu.be/Si_7Qv2t1-8" TargetMode="External"/><Relationship Id="rId4" Type="http://schemas.openxmlformats.org/officeDocument/2006/relationships/hyperlink" Target="https://youtu.be/XA6UuqgzHa4"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6" Type="http://schemas.openxmlformats.org/officeDocument/2006/relationships/image" Target="../media/image47.tiff"/><Relationship Id="rId21" Type="http://schemas.openxmlformats.org/officeDocument/2006/relationships/image" Target="../media/image42.jpeg"/><Relationship Id="rId42" Type="http://schemas.openxmlformats.org/officeDocument/2006/relationships/image" Target="../media/image63.tiff"/><Relationship Id="rId47" Type="http://schemas.openxmlformats.org/officeDocument/2006/relationships/image" Target="../media/image68.png"/><Relationship Id="rId63" Type="http://schemas.openxmlformats.org/officeDocument/2006/relationships/image" Target="../media/image84.jpeg"/><Relationship Id="rId68" Type="http://schemas.openxmlformats.org/officeDocument/2006/relationships/image" Target="../media/image89.tiff"/><Relationship Id="rId84" Type="http://schemas.openxmlformats.org/officeDocument/2006/relationships/image" Target="../media/image105.tiff"/><Relationship Id="rId16" Type="http://schemas.openxmlformats.org/officeDocument/2006/relationships/image" Target="../media/image37.png"/><Relationship Id="rId11" Type="http://schemas.openxmlformats.org/officeDocument/2006/relationships/image" Target="../media/image32.png"/><Relationship Id="rId32" Type="http://schemas.openxmlformats.org/officeDocument/2006/relationships/image" Target="../media/image53.tiff"/><Relationship Id="rId37" Type="http://schemas.openxmlformats.org/officeDocument/2006/relationships/image" Target="../media/image58.png"/><Relationship Id="rId53" Type="http://schemas.openxmlformats.org/officeDocument/2006/relationships/image" Target="../media/image74.png"/><Relationship Id="rId58" Type="http://schemas.openxmlformats.org/officeDocument/2006/relationships/image" Target="../media/image79.png"/><Relationship Id="rId74" Type="http://schemas.openxmlformats.org/officeDocument/2006/relationships/image" Target="../media/image95.tiff"/><Relationship Id="rId79" Type="http://schemas.openxmlformats.org/officeDocument/2006/relationships/image" Target="../media/image100.png"/><Relationship Id="rId5" Type="http://schemas.openxmlformats.org/officeDocument/2006/relationships/image" Target="../media/image26.png"/><Relationship Id="rId19" Type="http://schemas.openxmlformats.org/officeDocument/2006/relationships/image" Target="../media/image40.tiff"/><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tiff"/><Relationship Id="rId30" Type="http://schemas.openxmlformats.org/officeDocument/2006/relationships/image" Target="../media/image51.jpeg"/><Relationship Id="rId35" Type="http://schemas.openxmlformats.org/officeDocument/2006/relationships/image" Target="../media/image56.png"/><Relationship Id="rId43" Type="http://schemas.openxmlformats.org/officeDocument/2006/relationships/image" Target="../media/image64.tiff"/><Relationship Id="rId48" Type="http://schemas.openxmlformats.org/officeDocument/2006/relationships/image" Target="../media/image69.png"/><Relationship Id="rId56" Type="http://schemas.openxmlformats.org/officeDocument/2006/relationships/image" Target="../media/image77.tiff"/><Relationship Id="rId64" Type="http://schemas.openxmlformats.org/officeDocument/2006/relationships/image" Target="../media/image85.png"/><Relationship Id="rId69" Type="http://schemas.openxmlformats.org/officeDocument/2006/relationships/image" Target="../media/image90.png"/><Relationship Id="rId77" Type="http://schemas.openxmlformats.org/officeDocument/2006/relationships/image" Target="../media/image98.png"/><Relationship Id="rId8" Type="http://schemas.openxmlformats.org/officeDocument/2006/relationships/image" Target="../media/image29.png"/><Relationship Id="rId51" Type="http://schemas.openxmlformats.org/officeDocument/2006/relationships/image" Target="../media/image72.png"/><Relationship Id="rId72" Type="http://schemas.openxmlformats.org/officeDocument/2006/relationships/image" Target="../media/image93.jpeg"/><Relationship Id="rId80" Type="http://schemas.openxmlformats.org/officeDocument/2006/relationships/image" Target="../media/image101.png"/><Relationship Id="rId85" Type="http://schemas.openxmlformats.org/officeDocument/2006/relationships/image" Target="../media/image106.png"/><Relationship Id="rId3" Type="http://schemas.openxmlformats.org/officeDocument/2006/relationships/image" Target="../media/image24.png"/><Relationship Id="rId12" Type="http://schemas.openxmlformats.org/officeDocument/2006/relationships/image" Target="../media/image33.png"/><Relationship Id="rId17" Type="http://schemas.openxmlformats.org/officeDocument/2006/relationships/image" Target="../media/image38.tiff"/><Relationship Id="rId25" Type="http://schemas.openxmlformats.org/officeDocument/2006/relationships/image" Target="../media/image46.tiff"/><Relationship Id="rId33" Type="http://schemas.openxmlformats.org/officeDocument/2006/relationships/image" Target="../media/image54.tiff"/><Relationship Id="rId38" Type="http://schemas.openxmlformats.org/officeDocument/2006/relationships/image" Target="../media/image59.png"/><Relationship Id="rId46" Type="http://schemas.openxmlformats.org/officeDocument/2006/relationships/image" Target="../media/image67.png"/><Relationship Id="rId59" Type="http://schemas.openxmlformats.org/officeDocument/2006/relationships/image" Target="../media/image80.png"/><Relationship Id="rId67" Type="http://schemas.openxmlformats.org/officeDocument/2006/relationships/image" Target="../media/image88.tiff"/><Relationship Id="rId20" Type="http://schemas.openxmlformats.org/officeDocument/2006/relationships/image" Target="../media/image41.png"/><Relationship Id="rId41" Type="http://schemas.openxmlformats.org/officeDocument/2006/relationships/image" Target="../media/image62.tiff"/><Relationship Id="rId54" Type="http://schemas.openxmlformats.org/officeDocument/2006/relationships/image" Target="../media/image75.png"/><Relationship Id="rId62" Type="http://schemas.openxmlformats.org/officeDocument/2006/relationships/image" Target="../media/image83.png"/><Relationship Id="rId70" Type="http://schemas.openxmlformats.org/officeDocument/2006/relationships/image" Target="../media/image91.png"/><Relationship Id="rId75" Type="http://schemas.openxmlformats.org/officeDocument/2006/relationships/image" Target="../media/image96.tiff"/><Relationship Id="rId83" Type="http://schemas.openxmlformats.org/officeDocument/2006/relationships/image" Target="../media/image104.tiff"/><Relationship Id="rId88" Type="http://schemas.openxmlformats.org/officeDocument/2006/relationships/image" Target="../media/image109.jpeg"/><Relationship Id="rId1" Type="http://schemas.openxmlformats.org/officeDocument/2006/relationships/slideLayout" Target="../slideLayouts/slideLayout14.xml"/><Relationship Id="rId6" Type="http://schemas.openxmlformats.org/officeDocument/2006/relationships/image" Target="../media/image27.pn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png"/><Relationship Id="rId36" Type="http://schemas.openxmlformats.org/officeDocument/2006/relationships/image" Target="../media/image57.png"/><Relationship Id="rId49" Type="http://schemas.openxmlformats.org/officeDocument/2006/relationships/image" Target="../media/image70.jpeg"/><Relationship Id="rId57" Type="http://schemas.openxmlformats.org/officeDocument/2006/relationships/image" Target="../media/image78.tiff"/><Relationship Id="rId10" Type="http://schemas.openxmlformats.org/officeDocument/2006/relationships/image" Target="../media/image31.png"/><Relationship Id="rId31" Type="http://schemas.openxmlformats.org/officeDocument/2006/relationships/image" Target="../media/image52.tiff"/><Relationship Id="rId44" Type="http://schemas.openxmlformats.org/officeDocument/2006/relationships/image" Target="../media/image65.tiff"/><Relationship Id="rId52" Type="http://schemas.openxmlformats.org/officeDocument/2006/relationships/image" Target="../media/image73.jpeg"/><Relationship Id="rId60" Type="http://schemas.openxmlformats.org/officeDocument/2006/relationships/image" Target="../media/image81.png"/><Relationship Id="rId65" Type="http://schemas.openxmlformats.org/officeDocument/2006/relationships/image" Target="../media/image86.tiff"/><Relationship Id="rId73" Type="http://schemas.openxmlformats.org/officeDocument/2006/relationships/image" Target="../media/image94.png"/><Relationship Id="rId78" Type="http://schemas.openxmlformats.org/officeDocument/2006/relationships/image" Target="../media/image99.png"/><Relationship Id="rId81" Type="http://schemas.openxmlformats.org/officeDocument/2006/relationships/image" Target="../media/image102.png"/><Relationship Id="rId86" Type="http://schemas.openxmlformats.org/officeDocument/2006/relationships/image" Target="../media/image107.tiff"/><Relationship Id="rId4" Type="http://schemas.openxmlformats.org/officeDocument/2006/relationships/image" Target="../media/image25.png"/><Relationship Id="rId9"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image" Target="../media/image39.tiff"/><Relationship Id="rId39" Type="http://schemas.openxmlformats.org/officeDocument/2006/relationships/image" Target="../media/image60.tiff"/><Relationship Id="rId34" Type="http://schemas.openxmlformats.org/officeDocument/2006/relationships/image" Target="../media/image55.tiff"/><Relationship Id="rId50" Type="http://schemas.openxmlformats.org/officeDocument/2006/relationships/image" Target="../media/image71.png"/><Relationship Id="rId55" Type="http://schemas.openxmlformats.org/officeDocument/2006/relationships/image" Target="../media/image76.jpeg"/><Relationship Id="rId76" Type="http://schemas.openxmlformats.org/officeDocument/2006/relationships/image" Target="../media/image97.tiff"/><Relationship Id="rId7" Type="http://schemas.openxmlformats.org/officeDocument/2006/relationships/image" Target="../media/image28.jpeg"/><Relationship Id="rId71" Type="http://schemas.openxmlformats.org/officeDocument/2006/relationships/image" Target="../media/image92.png"/><Relationship Id="rId2" Type="http://schemas.openxmlformats.org/officeDocument/2006/relationships/notesSlide" Target="../notesSlides/notesSlide3.xml"/><Relationship Id="rId29" Type="http://schemas.openxmlformats.org/officeDocument/2006/relationships/image" Target="../media/image50.png"/><Relationship Id="rId24" Type="http://schemas.openxmlformats.org/officeDocument/2006/relationships/image" Target="../media/image45.tiff"/><Relationship Id="rId40" Type="http://schemas.openxmlformats.org/officeDocument/2006/relationships/image" Target="../media/image61.tiff"/><Relationship Id="rId45" Type="http://schemas.openxmlformats.org/officeDocument/2006/relationships/image" Target="../media/image66.png"/><Relationship Id="rId66" Type="http://schemas.openxmlformats.org/officeDocument/2006/relationships/image" Target="../media/image87.tiff"/><Relationship Id="rId87" Type="http://schemas.openxmlformats.org/officeDocument/2006/relationships/image" Target="../media/image108.png"/><Relationship Id="rId61" Type="http://schemas.openxmlformats.org/officeDocument/2006/relationships/image" Target="../media/image82.png"/><Relationship Id="rId82" Type="http://schemas.openxmlformats.org/officeDocument/2006/relationships/image" Target="../media/image10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120.svg"/><Relationship Id="rId3" Type="http://schemas.openxmlformats.org/officeDocument/2006/relationships/image" Target="../media/image110.tiff"/><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sv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6.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120.svg"/><Relationship Id="rId3" Type="http://schemas.openxmlformats.org/officeDocument/2006/relationships/image" Target="../media/image110.tiff"/><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sv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7.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120.svg"/><Relationship Id="rId3" Type="http://schemas.openxmlformats.org/officeDocument/2006/relationships/image" Target="../media/image110.tiff"/><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sv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8.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svg"/></Relationships>
</file>

<file path=ppt/slides/_rels/slide9.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120.svg"/><Relationship Id="rId3" Type="http://schemas.openxmlformats.org/officeDocument/2006/relationships/image" Target="../media/image110.tiff"/><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sv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resentation Title"/>
          <p:cNvSpPr txBox="1"/>
          <p:nvPr/>
        </p:nvSpPr>
        <p:spPr>
          <a:xfrm>
            <a:off x="608869" y="4453677"/>
            <a:ext cx="7962116"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000">
                <a:solidFill>
                  <a:srgbClr val="FCFCFC"/>
                </a:solidFill>
                <a:latin typeface="Calibri"/>
                <a:ea typeface="Calibri"/>
                <a:cs typeface="Calibri"/>
                <a:sym typeface="Calibri"/>
              </a:defRPr>
            </a:lvl1pPr>
          </a:lstStyle>
          <a:p>
            <a:pPr algn="l"/>
            <a:r>
              <a:rPr lang="en-AU" dirty="0"/>
              <a:t>Chulalongkorn </a:t>
            </a:r>
          </a:p>
          <a:p>
            <a:pPr algn="l"/>
            <a:r>
              <a:rPr lang="en-AU" dirty="0"/>
              <a:t>University </a:t>
            </a:r>
          </a:p>
          <a:p>
            <a:pPr algn="l"/>
            <a:r>
              <a:rPr lang="en-AU" dirty="0"/>
              <a:t>Presentation</a:t>
            </a:r>
            <a:endParaRPr dirty="0"/>
          </a:p>
        </p:txBody>
      </p:sp>
      <p:sp>
        <p:nvSpPr>
          <p:cNvPr id="470" name="TextBox 7"/>
          <p:cNvSpPr txBox="1"/>
          <p:nvPr/>
        </p:nvSpPr>
        <p:spPr>
          <a:xfrm>
            <a:off x="608869" y="9172918"/>
            <a:ext cx="9660271" cy="692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l" defTabSz="457200">
              <a:spcBef>
                <a:spcPts val="400"/>
              </a:spcBef>
              <a:defRPr sz="3900">
                <a:solidFill>
                  <a:srgbClr val="FFFFFF"/>
                </a:solidFill>
                <a:latin typeface="Calibri"/>
                <a:ea typeface="Calibri"/>
                <a:cs typeface="Calibri"/>
                <a:sym typeface="Calibri"/>
              </a:defRPr>
            </a:lvl1pPr>
          </a:lstStyle>
          <a:p>
            <a:r>
              <a:rPr lang="en-AU" dirty="0"/>
              <a:t>August 2022</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980220BF-EAA1-4D45-AD38-12FA8107E89C}"/>
              </a:ext>
            </a:extLst>
          </p:cNvPr>
          <p:cNvGrpSpPr/>
          <p:nvPr/>
        </p:nvGrpSpPr>
        <p:grpSpPr>
          <a:xfrm>
            <a:off x="16974955" y="9718569"/>
            <a:ext cx="6775717" cy="2765580"/>
            <a:chOff x="1624954" y="2184293"/>
            <a:chExt cx="7432706" cy="3033736"/>
          </a:xfrm>
        </p:grpSpPr>
        <p:grpSp>
          <p:nvGrpSpPr>
            <p:cNvPr id="133" name="Group 132">
              <a:extLst>
                <a:ext uri="{FF2B5EF4-FFF2-40B4-BE49-F238E27FC236}">
                  <a16:creationId xmlns:a16="http://schemas.microsoft.com/office/drawing/2014/main" id="{F9C5A5DC-6151-4C47-BFA3-D881D003A482}"/>
                </a:ext>
              </a:extLst>
            </p:cNvPr>
            <p:cNvGrpSpPr/>
            <p:nvPr/>
          </p:nvGrpSpPr>
          <p:grpSpPr>
            <a:xfrm>
              <a:off x="3387147" y="2184293"/>
              <a:ext cx="5670513" cy="3033736"/>
              <a:chOff x="1819237" y="1781205"/>
              <a:chExt cx="4237852" cy="2267259"/>
            </a:xfrm>
          </p:grpSpPr>
          <p:grpSp>
            <p:nvGrpSpPr>
              <p:cNvPr id="145" name="Group 144">
                <a:extLst>
                  <a:ext uri="{FF2B5EF4-FFF2-40B4-BE49-F238E27FC236}">
                    <a16:creationId xmlns:a16="http://schemas.microsoft.com/office/drawing/2014/main" id="{C046EFD4-998E-4C4F-9863-9A09CD01D30A}"/>
                  </a:ext>
                </a:extLst>
              </p:cNvPr>
              <p:cNvGrpSpPr/>
              <p:nvPr/>
            </p:nvGrpSpPr>
            <p:grpSpPr>
              <a:xfrm>
                <a:off x="2613718" y="2260890"/>
                <a:ext cx="2621276" cy="1787574"/>
                <a:chOff x="7528004" y="2163003"/>
                <a:chExt cx="2581746" cy="1760618"/>
              </a:xfrm>
            </p:grpSpPr>
            <p:sp>
              <p:nvSpPr>
                <p:cNvPr id="163" name="Freeform 162">
                  <a:extLst>
                    <a:ext uri="{FF2B5EF4-FFF2-40B4-BE49-F238E27FC236}">
                      <a16:creationId xmlns:a16="http://schemas.microsoft.com/office/drawing/2014/main" id="{F278E2E0-3158-FA43-B28E-0403EE79F3AE}"/>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accent6"/>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FCEB1519-0F91-C94C-BDDD-4E47484A8BD7}"/>
                    </a:ext>
                  </a:extLst>
                </p:cNvPr>
                <p:cNvSpPr txBox="1"/>
                <p:nvPr/>
              </p:nvSpPr>
              <p:spPr>
                <a:xfrm>
                  <a:off x="7528004" y="2349712"/>
                  <a:ext cx="979571" cy="463997"/>
                </a:xfrm>
                <a:prstGeom prst="rect">
                  <a:avLst/>
                </a:prstGeom>
                <a:noFill/>
              </p:spPr>
              <p:txBody>
                <a:bodyPr wrap="square" lIns="0" tIns="121920" rIns="0" bIns="121920" rtlCol="0" anchor="ctr">
                  <a:spAutoFit/>
                </a:bodyPr>
                <a:lstStyle/>
                <a:p>
                  <a:pPr algn="ctr"/>
                  <a:r>
                    <a:rPr lang="en-US" sz="1067" b="1">
                      <a:solidFill>
                        <a:schemeClr val="bg1"/>
                      </a:solidFill>
                      <a:ea typeface="Verdana"/>
                      <a:cs typeface="Arial"/>
                    </a:rPr>
                    <a:t>Commercial Planning</a:t>
                  </a:r>
                  <a:endParaRPr lang="en-US" sz="1067" b="1" dirty="0">
                    <a:solidFill>
                      <a:schemeClr val="bg1"/>
                    </a:solidFill>
                    <a:ea typeface="Verdana"/>
                    <a:cs typeface="Arial"/>
                  </a:endParaRPr>
                </a:p>
              </p:txBody>
            </p:sp>
            <p:sp>
              <p:nvSpPr>
                <p:cNvPr id="166" name="Freeform 165">
                  <a:extLst>
                    <a:ext uri="{FF2B5EF4-FFF2-40B4-BE49-F238E27FC236}">
                      <a16:creationId xmlns:a16="http://schemas.microsoft.com/office/drawing/2014/main" id="{D4402875-13CB-1647-93BC-5BC1097553E5}"/>
                    </a:ext>
                  </a:extLst>
                </p:cNvPr>
                <p:cNvSpPr/>
                <p:nvPr/>
              </p:nvSpPr>
              <p:spPr>
                <a:xfrm>
                  <a:off x="9144687" y="3087740"/>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rgbClr val="5C5AC6"/>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grpSp>
          <p:grpSp>
            <p:nvGrpSpPr>
              <p:cNvPr id="146" name="Group 145">
                <a:extLst>
                  <a:ext uri="{FF2B5EF4-FFF2-40B4-BE49-F238E27FC236}">
                    <a16:creationId xmlns:a16="http://schemas.microsoft.com/office/drawing/2014/main" id="{6B6643C8-A83A-4A4C-A061-B251BE2A1A71}"/>
                  </a:ext>
                </a:extLst>
              </p:cNvPr>
              <p:cNvGrpSpPr/>
              <p:nvPr/>
            </p:nvGrpSpPr>
            <p:grpSpPr>
              <a:xfrm>
                <a:off x="3432280" y="2724011"/>
                <a:ext cx="999008" cy="846853"/>
                <a:chOff x="5194440" y="1710867"/>
                <a:chExt cx="986065" cy="835881"/>
              </a:xfrm>
            </p:grpSpPr>
            <p:sp>
              <p:nvSpPr>
                <p:cNvPr id="161" name="Freeform 160">
                  <a:extLst>
                    <a:ext uri="{FF2B5EF4-FFF2-40B4-BE49-F238E27FC236}">
                      <a16:creationId xmlns:a16="http://schemas.microsoft.com/office/drawing/2014/main" id="{9B03A1A2-0BD5-C640-97CE-AAAB5C52F797}"/>
                    </a:ext>
                  </a:extLst>
                </p:cNvPr>
                <p:cNvSpPr/>
                <p:nvPr/>
              </p:nvSpPr>
              <p:spPr>
                <a:xfrm>
                  <a:off x="5194440" y="1710867"/>
                  <a:ext cx="965063" cy="835881"/>
                </a:xfrm>
                <a:custGeom>
                  <a:avLst/>
                  <a:gdLst>
                    <a:gd name="connsiteX0" fmla="*/ 273463 w 1088707"/>
                    <a:gd name="connsiteY0" fmla="*/ 0 h 942975"/>
                    <a:gd name="connsiteX1" fmla="*/ 820388 w 1088707"/>
                    <a:gd name="connsiteY1" fmla="*/ 0 h 942975"/>
                    <a:gd name="connsiteX2" fmla="*/ 1093851 w 1088707"/>
                    <a:gd name="connsiteY2" fmla="*/ 473202 h 942975"/>
                    <a:gd name="connsiteX3" fmla="*/ 820388 w 1088707"/>
                    <a:gd name="connsiteY3" fmla="*/ 947261 h 942975"/>
                    <a:gd name="connsiteX4" fmla="*/ 273463 w 1088707"/>
                    <a:gd name="connsiteY4" fmla="*/ 947261 h 942975"/>
                    <a:gd name="connsiteX5" fmla="*/ 0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273463" y="0"/>
                      </a:moveTo>
                      <a:lnTo>
                        <a:pt x="820388" y="0"/>
                      </a:lnTo>
                      <a:lnTo>
                        <a:pt x="1093851" y="473202"/>
                      </a:lnTo>
                      <a:lnTo>
                        <a:pt x="820388" y="947261"/>
                      </a:lnTo>
                      <a:lnTo>
                        <a:pt x="273463" y="947261"/>
                      </a:lnTo>
                      <a:lnTo>
                        <a:pt x="0" y="473202"/>
                      </a:lnTo>
                      <a:close/>
                    </a:path>
                  </a:pathLst>
                </a:custGeom>
                <a:solidFill>
                  <a:srgbClr val="5C5AC6"/>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E97B7D00-B4E1-BB4E-8237-89CC9B241B30}"/>
                    </a:ext>
                  </a:extLst>
                </p:cNvPr>
                <p:cNvSpPr txBox="1"/>
                <p:nvPr/>
              </p:nvSpPr>
              <p:spPr>
                <a:xfrm>
                  <a:off x="5200933" y="1957372"/>
                  <a:ext cx="979572" cy="340472"/>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Demand</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grpSp>
            <p:nvGrpSpPr>
              <p:cNvPr id="147" name="Group 146">
                <a:extLst>
                  <a:ext uri="{FF2B5EF4-FFF2-40B4-BE49-F238E27FC236}">
                    <a16:creationId xmlns:a16="http://schemas.microsoft.com/office/drawing/2014/main" id="{57ACE22A-5EFB-A644-A49A-49C962B1F81A}"/>
                  </a:ext>
                </a:extLst>
              </p:cNvPr>
              <p:cNvGrpSpPr/>
              <p:nvPr/>
            </p:nvGrpSpPr>
            <p:grpSpPr>
              <a:xfrm>
                <a:off x="5056736" y="2733234"/>
                <a:ext cx="1000353" cy="853615"/>
                <a:chOff x="8347923" y="2632505"/>
                <a:chExt cx="979570" cy="835881"/>
              </a:xfrm>
            </p:grpSpPr>
            <p:sp>
              <p:nvSpPr>
                <p:cNvPr id="159" name="Freeform 158">
                  <a:extLst>
                    <a:ext uri="{FF2B5EF4-FFF2-40B4-BE49-F238E27FC236}">
                      <a16:creationId xmlns:a16="http://schemas.microsoft.com/office/drawing/2014/main" id="{26730C0E-F371-E74C-B95F-33552BD8D559}"/>
                    </a:ext>
                  </a:extLst>
                </p:cNvPr>
                <p:cNvSpPr/>
                <p:nvPr/>
              </p:nvSpPr>
              <p:spPr>
                <a:xfrm>
                  <a:off x="8353535" y="2632505"/>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rgbClr val="5C5AC6"/>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F1A59BD6-DBB0-C04C-B5AE-69A93E9173EA}"/>
                    </a:ext>
                  </a:extLst>
                </p:cNvPr>
                <p:cNvSpPr txBox="1"/>
                <p:nvPr/>
              </p:nvSpPr>
              <p:spPr>
                <a:xfrm>
                  <a:off x="8347923" y="2805995"/>
                  <a:ext cx="979570" cy="461314"/>
                </a:xfrm>
                <a:prstGeom prst="rect">
                  <a:avLst/>
                </a:prstGeom>
                <a:noFill/>
              </p:spPr>
              <p:txBody>
                <a:bodyPr wrap="square" lIns="0" tIns="121920" rIns="0" bIns="121920" rtlCol="0" anchor="ctr">
                  <a:spAutoFit/>
                </a:bodyPr>
                <a:lstStyle/>
                <a:p>
                  <a:pPr algn="ctr"/>
                  <a:r>
                    <a:rPr lang="en-US" sz="1067" b="1">
                      <a:solidFill>
                        <a:schemeClr val="bg1"/>
                      </a:solidFill>
                      <a:latin typeface="Arial"/>
                      <a:ea typeface="Verdana"/>
                      <a:cs typeface="Arial"/>
                    </a:rPr>
                    <a:t>Inventory </a:t>
                  </a:r>
                  <a:endParaRPr lang="en-US" sz="8000">
                    <a:solidFill>
                      <a:schemeClr val="bg1"/>
                    </a:solidFill>
                    <a:latin typeface="Arial"/>
                    <a:ea typeface="Verdana"/>
                    <a:cs typeface="Arial"/>
                  </a:endParaRPr>
                </a:p>
                <a:p>
                  <a:pPr algn="ctr"/>
                  <a:r>
                    <a:rPr lang="en-US" sz="1067" b="1">
                      <a:solidFill>
                        <a:schemeClr val="bg1"/>
                      </a:solidFill>
                      <a:latin typeface="Arial"/>
                      <a:ea typeface="Verdana"/>
                      <a:cs typeface="Arial"/>
                    </a:rPr>
                    <a:t>Planning</a:t>
                  </a:r>
                  <a:endParaRPr lang="en-US" sz="8000">
                    <a:solidFill>
                      <a:schemeClr val="bg1"/>
                    </a:solidFill>
                    <a:cs typeface="Arial"/>
                  </a:endParaRPr>
                </a:p>
              </p:txBody>
            </p:sp>
          </p:grpSp>
          <p:pic>
            <p:nvPicPr>
              <p:cNvPr id="150" name="Graphic 149">
                <a:extLst>
                  <a:ext uri="{FF2B5EF4-FFF2-40B4-BE49-F238E27FC236}">
                    <a16:creationId xmlns:a16="http://schemas.microsoft.com/office/drawing/2014/main" id="{E7075EC7-D223-5648-880C-F79BCC4AFC9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85699" y="3675667"/>
                <a:ext cx="107825" cy="107825"/>
              </a:xfrm>
              <a:prstGeom prst="rect">
                <a:avLst/>
              </a:prstGeom>
            </p:spPr>
          </p:pic>
          <p:grpSp>
            <p:nvGrpSpPr>
              <p:cNvPr id="151" name="Group 150">
                <a:extLst>
                  <a:ext uri="{FF2B5EF4-FFF2-40B4-BE49-F238E27FC236}">
                    <a16:creationId xmlns:a16="http://schemas.microsoft.com/office/drawing/2014/main" id="{937C51E3-9B09-DE4B-A2DD-72DF2A815116}"/>
                  </a:ext>
                </a:extLst>
              </p:cNvPr>
              <p:cNvGrpSpPr/>
              <p:nvPr/>
            </p:nvGrpSpPr>
            <p:grpSpPr>
              <a:xfrm>
                <a:off x="1819237" y="1781205"/>
                <a:ext cx="996876" cy="848679"/>
                <a:chOff x="7528004" y="2163003"/>
                <a:chExt cx="981843" cy="835881"/>
              </a:xfrm>
            </p:grpSpPr>
            <p:sp>
              <p:nvSpPr>
                <p:cNvPr id="153" name="Freeform 152">
                  <a:extLst>
                    <a:ext uri="{FF2B5EF4-FFF2-40B4-BE49-F238E27FC236}">
                      <a16:creationId xmlns:a16="http://schemas.microsoft.com/office/drawing/2014/main" id="{8E45E91F-0803-2D4A-934B-C4B886B6B9C8}"/>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tx2"/>
                </a:solidFill>
                <a:ln w="15875" cap="flat">
                  <a:solidFill>
                    <a:schemeClr val="bg1"/>
                  </a:solid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36AADDBC-F676-AA41-B3AF-41ACEAAA9455}"/>
                    </a:ext>
                  </a:extLst>
                </p:cNvPr>
                <p:cNvSpPr txBox="1"/>
                <p:nvPr/>
              </p:nvSpPr>
              <p:spPr>
                <a:xfrm>
                  <a:off x="7528004" y="2411842"/>
                  <a:ext cx="979571" cy="339740"/>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CONNECTED</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sp>
            <p:nvSpPr>
              <p:cNvPr id="152" name="TextBox 151">
                <a:extLst>
                  <a:ext uri="{FF2B5EF4-FFF2-40B4-BE49-F238E27FC236}">
                    <a16:creationId xmlns:a16="http://schemas.microsoft.com/office/drawing/2014/main" id="{5CBB17A7-B090-5B41-921E-DD1A13725464}"/>
                  </a:ext>
                </a:extLst>
              </p:cNvPr>
              <p:cNvSpPr txBox="1"/>
              <p:nvPr/>
            </p:nvSpPr>
            <p:spPr>
              <a:xfrm>
                <a:off x="4249964" y="3451184"/>
                <a:ext cx="999936" cy="344941"/>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Supply </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sp>
          <p:nvSpPr>
            <p:cNvPr id="136" name="Can 135">
              <a:extLst>
                <a:ext uri="{FF2B5EF4-FFF2-40B4-BE49-F238E27FC236}">
                  <a16:creationId xmlns:a16="http://schemas.microsoft.com/office/drawing/2014/main" id="{C2259371-9A9B-914A-8D6C-86E844937A9E}"/>
                </a:ext>
              </a:extLst>
            </p:cNvPr>
            <p:cNvSpPr/>
            <p:nvPr/>
          </p:nvSpPr>
          <p:spPr>
            <a:xfrm>
              <a:off x="1624954" y="2987093"/>
              <a:ext cx="879088" cy="1010208"/>
            </a:xfrm>
            <a:prstGeom prst="can">
              <a:avLst/>
            </a:prstGeom>
            <a:solidFill>
              <a:srgbClr val="6C7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bg1"/>
                  </a:solidFill>
                  <a:latin typeface="Arial" panose="020B0604020202020204" pitchFamily="34" charset="0"/>
                  <a:ea typeface="Verdana" charset="0"/>
                  <a:cs typeface="Arial" panose="020B0604020202020204" pitchFamily="34" charset="0"/>
                </a:rPr>
                <a:t>ERP</a:t>
              </a:r>
            </a:p>
          </p:txBody>
        </p:sp>
        <p:cxnSp>
          <p:nvCxnSpPr>
            <p:cNvPr id="137" name="Straight Arrow Connector 136">
              <a:extLst>
                <a:ext uri="{FF2B5EF4-FFF2-40B4-BE49-F238E27FC236}">
                  <a16:creationId xmlns:a16="http://schemas.microsoft.com/office/drawing/2014/main" id="{00249259-FAD5-3C4A-8DD6-117D78DF6A52}"/>
                </a:ext>
              </a:extLst>
            </p:cNvPr>
            <p:cNvCxnSpPr>
              <a:cxnSpLocks/>
              <a:stCxn id="136" idx="4"/>
            </p:cNvCxnSpPr>
            <p:nvPr/>
          </p:nvCxnSpPr>
          <p:spPr>
            <a:xfrm flipV="1">
              <a:off x="2504042" y="3098453"/>
              <a:ext cx="860255" cy="393745"/>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D3A1BC22-9296-0C47-A5FF-04B98F815127}"/>
                </a:ext>
              </a:extLst>
            </p:cNvPr>
            <p:cNvCxnSpPr>
              <a:cxnSpLocks/>
            </p:cNvCxnSpPr>
            <p:nvPr/>
          </p:nvCxnSpPr>
          <p:spPr>
            <a:xfrm>
              <a:off x="5346027" y="3705100"/>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0" name="Straight Arrow Connector 139">
              <a:extLst>
                <a:ext uri="{FF2B5EF4-FFF2-40B4-BE49-F238E27FC236}">
                  <a16:creationId xmlns:a16="http://schemas.microsoft.com/office/drawing/2014/main" id="{1DCB049C-919B-4043-A6B3-4EA3BCD538F4}"/>
                </a:ext>
              </a:extLst>
            </p:cNvPr>
            <p:cNvCxnSpPr>
              <a:cxnSpLocks/>
            </p:cNvCxnSpPr>
            <p:nvPr/>
          </p:nvCxnSpPr>
          <p:spPr>
            <a:xfrm>
              <a:off x="6534747" y="4345180"/>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4E0D15D2-9201-564C-9F2A-345D2A11DF95}"/>
                </a:ext>
              </a:extLst>
            </p:cNvPr>
            <p:cNvCxnSpPr>
              <a:cxnSpLocks/>
            </p:cNvCxnSpPr>
            <p:nvPr/>
          </p:nvCxnSpPr>
          <p:spPr>
            <a:xfrm>
              <a:off x="7601547" y="4355340"/>
              <a:ext cx="475488" cy="0"/>
            </a:xfrm>
            <a:prstGeom prst="straightConnector1">
              <a:avLst/>
            </a:prstGeom>
            <a:ln w="9525">
              <a:solidFill>
                <a:schemeClr val="bg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E401A18A-6720-DE4E-9845-389088EF41AD}"/>
              </a:ext>
            </a:extLst>
          </p:cNvPr>
          <p:cNvSpPr txBox="1"/>
          <p:nvPr/>
        </p:nvSpPr>
        <p:spPr>
          <a:xfrm>
            <a:off x="277924" y="4443731"/>
            <a:ext cx="6953624" cy="4513415"/>
          </a:xfrm>
          <a:prstGeom prst="rect">
            <a:avLst/>
          </a:prstGeom>
          <a:noFill/>
        </p:spPr>
        <p:txBody>
          <a:bodyPr wrap="square" lIns="0" tIns="0" rIns="0" bIns="0" rtlCol="0" anchor="b" anchorCtr="0">
            <a:spAutoFit/>
          </a:bodyPr>
          <a:lstStyle/>
          <a:p>
            <a:pPr marL="28787">
              <a:defRPr/>
            </a:pPr>
            <a:r>
              <a:rPr lang="en-US" sz="2933" dirty="0">
                <a:solidFill>
                  <a:srgbClr val="FFFFFF"/>
                </a:solidFill>
                <a:latin typeface="Arial" panose="020B0604020202020204" pitchFamily="34" charset="0"/>
                <a:cs typeface="Arial" panose="020B0604020202020204" pitchFamily="34" charset="0"/>
              </a:rPr>
              <a:t>P</a:t>
            </a:r>
            <a:r>
              <a:rPr lang="en-US" sz="2933" dirty="0">
                <a:solidFill>
                  <a:srgbClr val="FFFFFF"/>
                </a:solidFill>
                <a:latin typeface="Arial" panose="020B0604020202020204" pitchFamily="34" charset="0"/>
                <a:ea typeface="Verdana"/>
                <a:cs typeface="Arial" panose="020B0604020202020204" pitchFamily="34" charset="0"/>
              </a:rPr>
              <a:t>&amp;L Simulation</a:t>
            </a:r>
            <a:endParaRPr lang="en-US" sz="4267" dirty="0">
              <a:latin typeface="Arial" panose="020B0604020202020204" pitchFamily="34" charset="0"/>
              <a:cs typeface="Arial" panose="020B0604020202020204" pitchFamily="34" charset="0"/>
            </a:endParaRPr>
          </a:p>
          <a:p>
            <a:pPr marL="28787">
              <a:defRPr/>
            </a:pPr>
            <a:r>
              <a:rPr lang="en-US" sz="2933" dirty="0">
                <a:solidFill>
                  <a:srgbClr val="FFFFFF"/>
                </a:solidFill>
                <a:latin typeface="Arial" panose="020B0604020202020204" pitchFamily="34" charset="0"/>
                <a:ea typeface="Verdana"/>
                <a:cs typeface="Arial" panose="020B0604020202020204" pitchFamily="34" charset="0"/>
              </a:rPr>
              <a:t>S&amp;OP</a:t>
            </a:r>
            <a:endParaRPr lang="en-US" sz="2933"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28787">
              <a:defRPr/>
            </a:pPr>
            <a:r>
              <a:rPr lang="en-US" sz="2933" dirty="0">
                <a:solidFill>
                  <a:srgbClr val="FFFFFF"/>
                </a:solidFill>
                <a:latin typeface="Arial" panose="020B0604020202020204" pitchFamily="34" charset="0"/>
                <a:ea typeface="Verdana"/>
                <a:cs typeface="Arial" panose="020B0604020202020204" pitchFamily="34" charset="0"/>
              </a:rPr>
              <a:t>Demand Planning</a:t>
            </a:r>
            <a:endParaRPr lang="en-US" sz="2933"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28787">
              <a:defRPr/>
            </a:pPr>
            <a:r>
              <a:rPr lang="en-US" sz="2933" dirty="0">
                <a:solidFill>
                  <a:srgbClr val="FFFFFF"/>
                </a:solidFill>
                <a:latin typeface="Arial" panose="020B0604020202020204" pitchFamily="34" charset="0"/>
                <a:ea typeface="Verdana"/>
                <a:cs typeface="Arial" panose="020B0604020202020204" pitchFamily="34" charset="0"/>
              </a:rPr>
              <a:t>Inventory Planning</a:t>
            </a:r>
            <a:endParaRPr lang="en-US" sz="2933" kern="120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28787">
              <a:defRPr/>
            </a:pPr>
            <a:r>
              <a:rPr lang="en-US" sz="2933" dirty="0">
                <a:solidFill>
                  <a:srgbClr val="FFFFFF"/>
                </a:solidFill>
                <a:latin typeface="Arial" panose="020B0604020202020204" pitchFamily="34" charset="0"/>
                <a:ea typeface="Verdana"/>
                <a:cs typeface="Arial" panose="020B0604020202020204" pitchFamily="34" charset="0"/>
              </a:rPr>
              <a:t>Production Planning</a:t>
            </a:r>
            <a:endParaRPr lang="en-US" sz="2933"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29635" algn="l">
              <a:defRPr/>
            </a:pPr>
            <a:endParaRPr lang="en-US" sz="2933"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485993" indent="-457206" algn="l">
              <a:buFont typeface="Arial" panose="020B0604020202020204" pitchFamily="34" charset="0"/>
              <a:buChar char="•"/>
              <a:defRPr/>
            </a:pPr>
            <a:r>
              <a:rPr lang="en-US" sz="2933" dirty="0">
                <a:solidFill>
                  <a:srgbClr val="FFFFFF"/>
                </a:solidFill>
                <a:latin typeface="Arial" panose="020B0604020202020204" pitchFamily="34" charset="0"/>
                <a:ea typeface="Verdana"/>
                <a:cs typeface="Arial" panose="020B0604020202020204" pitchFamily="34" charset="0"/>
              </a:rPr>
              <a:t>Multi-Site collaboration drives agile decision-making and improved corporate profitability</a:t>
            </a:r>
          </a:p>
          <a:p>
            <a:pPr marL="485993" indent="-457206" algn="l">
              <a:buFont typeface="Arial" panose="020B0604020202020204" pitchFamily="34" charset="0"/>
              <a:buChar char="•"/>
              <a:defRPr/>
            </a:pPr>
            <a:r>
              <a:rPr lang="en-US" sz="2933" dirty="0">
                <a:solidFill>
                  <a:srgbClr val="FFFFFF"/>
                </a:solidFill>
                <a:latin typeface="Arial" panose="020B0604020202020204" pitchFamily="34" charset="0"/>
                <a:ea typeface="Verdana"/>
                <a:cs typeface="Arial" panose="020B0604020202020204" pitchFamily="34" charset="0"/>
              </a:rPr>
              <a:t>Synchronized Planning and fulfillment</a:t>
            </a:r>
            <a:endParaRPr lang="en-US" sz="2933" kern="1200" dirty="0">
              <a:solidFill>
                <a:srgbClr val="FFFFFF"/>
              </a:solidFill>
              <a:latin typeface="Arial" panose="020B0604020202020204" pitchFamily="34" charset="0"/>
              <a:ea typeface="Verdana"/>
              <a:cs typeface="Arial" panose="020B0604020202020204" pitchFamily="34" charset="0"/>
            </a:endParaRPr>
          </a:p>
        </p:txBody>
      </p:sp>
      <p:cxnSp>
        <p:nvCxnSpPr>
          <p:cNvPr id="4" name="Straight Connector 3">
            <a:extLst>
              <a:ext uri="{FF2B5EF4-FFF2-40B4-BE49-F238E27FC236}">
                <a16:creationId xmlns:a16="http://schemas.microsoft.com/office/drawing/2014/main" id="{DF3A9B78-876E-F349-8CA2-0716F57DE413}"/>
              </a:ext>
            </a:extLst>
          </p:cNvPr>
          <p:cNvCxnSpPr>
            <a:cxnSpLocks/>
          </p:cNvCxnSpPr>
          <p:nvPr/>
        </p:nvCxnSpPr>
        <p:spPr>
          <a:xfrm>
            <a:off x="7707011" y="2436501"/>
            <a:ext cx="0" cy="10341067"/>
          </a:xfrm>
          <a:prstGeom prst="line">
            <a:avLst/>
          </a:prstGeom>
          <a:ln w="31750">
            <a:solidFill>
              <a:srgbClr val="E6E8E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FB430A-E424-4943-88C0-D392131690CD}"/>
              </a:ext>
            </a:extLst>
          </p:cNvPr>
          <p:cNvCxnSpPr>
            <a:cxnSpLocks/>
          </p:cNvCxnSpPr>
          <p:nvPr/>
        </p:nvCxnSpPr>
        <p:spPr>
          <a:xfrm>
            <a:off x="16572179" y="2436501"/>
            <a:ext cx="0" cy="10341067"/>
          </a:xfrm>
          <a:prstGeom prst="line">
            <a:avLst/>
          </a:prstGeom>
          <a:ln w="31750">
            <a:solidFill>
              <a:srgbClr val="E6E8EE"/>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170D50D-AEC5-C947-8186-3AE3BB43B0D7}"/>
              </a:ext>
            </a:extLst>
          </p:cNvPr>
          <p:cNvSpPr txBox="1"/>
          <p:nvPr/>
        </p:nvSpPr>
        <p:spPr>
          <a:xfrm>
            <a:off x="17070396" y="4443732"/>
            <a:ext cx="7027549" cy="4513415"/>
          </a:xfrm>
          <a:prstGeom prst="rect">
            <a:avLst/>
          </a:prstGeom>
          <a:noFill/>
        </p:spPr>
        <p:txBody>
          <a:bodyPr wrap="square" lIns="0" tIns="0" rIns="0" bIns="0" rtlCol="0" anchor="b" anchorCtr="0">
            <a:spAutoFit/>
          </a:bodyPr>
          <a:lstStyle/>
          <a:p>
            <a:pPr marL="28787">
              <a:defRPr/>
            </a:pPr>
            <a:r>
              <a:rPr lang="en-US" sz="2933" dirty="0">
                <a:solidFill>
                  <a:srgbClr val="FFFFFF"/>
                </a:solidFill>
                <a:latin typeface="Arial" panose="020B0604020202020204" pitchFamily="34" charset="0"/>
                <a:cs typeface="Arial" panose="020B0604020202020204" pitchFamily="34" charset="0"/>
              </a:rPr>
              <a:t>Commercial Revenue Planning</a:t>
            </a:r>
            <a:endParaRPr lang="en-US" sz="4267" dirty="0">
              <a:latin typeface="Arial" panose="020B0604020202020204" pitchFamily="34" charset="0"/>
              <a:cs typeface="Arial" panose="020B0604020202020204" pitchFamily="34" charset="0"/>
            </a:endParaRPr>
          </a:p>
          <a:p>
            <a:pPr marL="28787">
              <a:defRPr/>
            </a:pPr>
            <a:r>
              <a:rPr lang="en-US" sz="2933" dirty="0">
                <a:solidFill>
                  <a:srgbClr val="FFFFFF"/>
                </a:solidFill>
                <a:latin typeface="Arial" panose="020B0604020202020204" pitchFamily="34" charset="0"/>
                <a:cs typeface="Arial" panose="020B0604020202020204" pitchFamily="34" charset="0"/>
              </a:rPr>
              <a:t>Demand Planning</a:t>
            </a:r>
          </a:p>
          <a:p>
            <a:pPr marL="28787">
              <a:defRPr/>
            </a:pPr>
            <a:r>
              <a:rPr lang="en-US" sz="2933" dirty="0">
                <a:solidFill>
                  <a:srgbClr val="FFFFFF"/>
                </a:solidFill>
                <a:latin typeface="Arial" panose="020B0604020202020204" pitchFamily="34" charset="0"/>
                <a:cs typeface="Arial" panose="020B0604020202020204" pitchFamily="34" charset="0"/>
              </a:rPr>
              <a:t>Inventory Planning</a:t>
            </a:r>
          </a:p>
          <a:p>
            <a:pPr marL="28787">
              <a:defRPr/>
            </a:pPr>
            <a:r>
              <a:rPr lang="en-US" sz="2933" dirty="0">
                <a:solidFill>
                  <a:srgbClr val="FFFFFF"/>
                </a:solidFill>
                <a:latin typeface="Arial" panose="020B0604020202020204" pitchFamily="34" charset="0"/>
                <a:cs typeface="Arial" panose="020B0604020202020204" pitchFamily="34" charset="0"/>
              </a:rPr>
              <a:t>Supply Planning</a:t>
            </a:r>
          </a:p>
          <a:p>
            <a:pPr marL="28787">
              <a:defRPr/>
            </a:pPr>
            <a:endParaRPr lang="en-US" sz="2933" dirty="0">
              <a:solidFill>
                <a:srgbClr val="FFFFFF"/>
              </a:solidFill>
              <a:latin typeface="Arial" panose="020B0604020202020204" pitchFamily="34" charset="0"/>
              <a:cs typeface="Arial" panose="020B0604020202020204" pitchFamily="34" charset="0"/>
            </a:endParaRPr>
          </a:p>
          <a:p>
            <a:pPr marL="485993" indent="-457206" algn="l">
              <a:buFont typeface="Arial" panose="020B0604020202020204" pitchFamily="34" charset="0"/>
              <a:buChar char="•"/>
              <a:defRPr/>
            </a:pPr>
            <a:r>
              <a:rPr lang="en-US" sz="2933" dirty="0">
                <a:solidFill>
                  <a:srgbClr val="FFFFFF"/>
                </a:solidFill>
                <a:latin typeface="Arial" panose="020B0604020202020204" pitchFamily="34" charset="0"/>
                <a:cs typeface="Arial" panose="020B0604020202020204" pitchFamily="34" charset="0"/>
              </a:rPr>
              <a:t>Simplified and accelerated business planning enabled by process consolidation</a:t>
            </a:r>
          </a:p>
          <a:p>
            <a:pPr marL="485993" indent="-457206" algn="l">
              <a:buFont typeface="Arial" panose="020B0604020202020204" pitchFamily="34" charset="0"/>
              <a:buChar char="•"/>
              <a:defRPr/>
            </a:pPr>
            <a:r>
              <a:rPr lang="en-US" sz="2933" dirty="0">
                <a:solidFill>
                  <a:srgbClr val="FFFFFF"/>
                </a:solidFill>
                <a:latin typeface="Arial" panose="020B0604020202020204" pitchFamily="34" charset="0"/>
                <a:cs typeface="Arial" panose="020B0604020202020204" pitchFamily="34" charset="0"/>
              </a:rPr>
              <a:t>Improved Commercial Planning</a:t>
            </a:r>
          </a:p>
          <a:p>
            <a:pPr marL="485993" indent="-457206" algn="l">
              <a:buFont typeface="Arial" panose="020B0604020202020204" pitchFamily="34" charset="0"/>
              <a:buChar char="•"/>
              <a:defRPr/>
            </a:pPr>
            <a:r>
              <a:rPr lang="en-US" sz="2933" dirty="0">
                <a:solidFill>
                  <a:srgbClr val="FFFFFF"/>
                </a:solidFill>
                <a:latin typeface="Arial" panose="020B0604020202020204" pitchFamily="34" charset="0"/>
                <a:cs typeface="Arial" panose="020B0604020202020204" pitchFamily="34" charset="0"/>
              </a:rPr>
              <a:t>End-to-End planning solution</a:t>
            </a:r>
          </a:p>
        </p:txBody>
      </p:sp>
      <p:sp>
        <p:nvSpPr>
          <p:cNvPr id="128" name="TextBox 127">
            <a:extLst>
              <a:ext uri="{FF2B5EF4-FFF2-40B4-BE49-F238E27FC236}">
                <a16:creationId xmlns:a16="http://schemas.microsoft.com/office/drawing/2014/main" id="{D4CF6D7F-8FEA-2C45-8D08-B8F4906A41C1}"/>
              </a:ext>
            </a:extLst>
          </p:cNvPr>
          <p:cNvSpPr txBox="1"/>
          <p:nvPr/>
        </p:nvSpPr>
        <p:spPr>
          <a:xfrm>
            <a:off x="8246363" y="4443795"/>
            <a:ext cx="7794235" cy="4964757"/>
          </a:xfrm>
          <a:prstGeom prst="rect">
            <a:avLst/>
          </a:prstGeom>
          <a:noFill/>
        </p:spPr>
        <p:txBody>
          <a:bodyPr wrap="square" lIns="0" tIns="0" rIns="0" bIns="0" rtlCol="0" anchor="b" anchorCtr="0">
            <a:spAutoFit/>
          </a:bodyPr>
          <a:lstStyle/>
          <a:p>
            <a:pPr marL="28787">
              <a:defRPr/>
            </a:pPr>
            <a:r>
              <a:rPr lang="en-US" sz="2933" dirty="0">
                <a:solidFill>
                  <a:srgbClr val="FFFFFF"/>
                </a:solidFill>
                <a:latin typeface="Arial" panose="020B0604020202020204" pitchFamily="34" charset="0"/>
                <a:cs typeface="Arial" panose="020B0604020202020204" pitchFamily="34" charset="0"/>
              </a:rPr>
              <a:t>Enterprise Business Planning (EBP) connecting Finance, Supply Chain, Marketing, Sales and Business Units</a:t>
            </a:r>
            <a:endParaRPr lang="en-US" sz="4267" dirty="0">
              <a:latin typeface="Arial" panose="020B0604020202020204" pitchFamily="34" charset="0"/>
              <a:cs typeface="Arial" panose="020B0604020202020204" pitchFamily="34" charset="0"/>
            </a:endParaRPr>
          </a:p>
          <a:p>
            <a:pPr marL="28787" algn="l" defTabSz="2438430">
              <a:defRPr/>
            </a:pPr>
            <a:endParaRPr lang="en-US" sz="2933" kern="120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485993" indent="-457206" algn="l">
              <a:buFont typeface="Arial" panose="020B0604020202020204" pitchFamily="34" charset="0"/>
              <a:buChar char="•"/>
              <a:defRPr/>
            </a:pPr>
            <a:r>
              <a:rPr lang="en-US" sz="2933" dirty="0">
                <a:solidFill>
                  <a:srgbClr val="FFFFFF"/>
                </a:solidFill>
                <a:latin typeface="Arial" panose="020B0604020202020204" pitchFamily="34" charset="0"/>
                <a:ea typeface="Verdana"/>
                <a:cs typeface="Arial" panose="020B0604020202020204" pitchFamily="34" charset="0"/>
              </a:rPr>
              <a:t>Consolidated, repeatable and efficient processes</a:t>
            </a:r>
            <a:endParaRPr lang="en-US" sz="4267" dirty="0">
              <a:latin typeface="Arial" panose="020B0604020202020204" pitchFamily="34" charset="0"/>
              <a:cs typeface="Arial" panose="020B0604020202020204" pitchFamily="34" charset="0"/>
            </a:endParaRPr>
          </a:p>
          <a:p>
            <a:pPr marL="485993" indent="-457206" algn="l">
              <a:buFont typeface="Arial" panose="020B0604020202020204" pitchFamily="34" charset="0"/>
              <a:buChar char="•"/>
              <a:defRPr/>
            </a:pPr>
            <a:r>
              <a:rPr lang="en-US" sz="2933" dirty="0">
                <a:solidFill>
                  <a:srgbClr val="FFFFFF"/>
                </a:solidFill>
                <a:latin typeface="Arial" panose="020B0604020202020204" pitchFamily="34" charset="0"/>
                <a:ea typeface="Verdana"/>
                <a:cs typeface="Arial" panose="020B0604020202020204" pitchFamily="34" charset="0"/>
              </a:rPr>
              <a:t>Automation of weekly business management. Real-time analysis based on changing business conditions</a:t>
            </a:r>
            <a:endParaRPr lang="en-US" sz="4267" dirty="0">
              <a:latin typeface="Arial" panose="020B0604020202020204" pitchFamily="34" charset="0"/>
              <a:cs typeface="Arial" panose="020B0604020202020204" pitchFamily="34" charset="0"/>
            </a:endParaRPr>
          </a:p>
          <a:p>
            <a:pPr marL="485993" indent="-457206" algn="l">
              <a:buFont typeface="Arial" panose="020B0604020202020204" pitchFamily="34" charset="0"/>
              <a:buChar char="•"/>
              <a:defRPr/>
            </a:pPr>
            <a:r>
              <a:rPr lang="en-US" sz="2933" dirty="0">
                <a:solidFill>
                  <a:srgbClr val="FFFFFF"/>
                </a:solidFill>
                <a:latin typeface="Arial" panose="020B0604020202020204" pitchFamily="34" charset="0"/>
                <a:ea typeface="Verdana"/>
                <a:cs typeface="Arial" panose="020B0604020202020204" pitchFamily="34" charset="0"/>
              </a:rPr>
              <a:t>Predictive forecasting and decision-making</a:t>
            </a:r>
          </a:p>
          <a:p>
            <a:pPr marL="28787">
              <a:defRPr/>
            </a:pPr>
            <a:endParaRPr lang="en-US" sz="2933" dirty="0">
              <a:solidFill>
                <a:srgbClr val="FFFFFF"/>
              </a:solidFill>
              <a:latin typeface="Arial" panose="020B0604020202020204" pitchFamily="34" charset="0"/>
              <a:ea typeface="Verdana" panose="020B0604030504040204" pitchFamily="34" charset="0"/>
              <a:cs typeface="Arial" panose="020B0604020202020204" pitchFamily="34" charset="0"/>
            </a:endParaRPr>
          </a:p>
        </p:txBody>
      </p:sp>
      <p:sp>
        <p:nvSpPr>
          <p:cNvPr id="127" name="Title 1">
            <a:extLst>
              <a:ext uri="{FF2B5EF4-FFF2-40B4-BE49-F238E27FC236}">
                <a16:creationId xmlns:a16="http://schemas.microsoft.com/office/drawing/2014/main" id="{65F38766-CCD4-2842-8920-CEA6DFE6A5F6}"/>
              </a:ext>
            </a:extLst>
          </p:cNvPr>
          <p:cNvSpPr txBox="1">
            <a:spLocks/>
          </p:cNvSpPr>
          <p:nvPr/>
        </p:nvSpPr>
        <p:spPr>
          <a:xfrm>
            <a:off x="1483823" y="384144"/>
            <a:ext cx="21177043" cy="798891"/>
          </a:xfrm>
          <a:prstGeom prst="rect">
            <a:avLst/>
          </a:prstGeom>
        </p:spPr>
        <p:txBody>
          <a:bodyPr vert="horz" wrap="square" lIns="243840" tIns="121920" rIns="243840" bIns="121920" rtlCol="0" anchor="b" anchorCtr="0">
            <a:normAutofit fontScale="92500" lnSpcReduction="10000"/>
          </a:bodyPr>
          <a:lstStyle>
            <a:lvl1pPr algn="ctr" defTabSz="914400" rtl="0" eaLnBrk="1" latinLnBrk="0" hangingPunct="1">
              <a:spcBef>
                <a:spcPct val="0"/>
              </a:spcBef>
              <a:buNone/>
              <a:defRPr sz="4400" b="0" i="0" kern="1200">
                <a:solidFill>
                  <a:schemeClr val="bg1"/>
                </a:solidFill>
                <a:latin typeface="Arial" panose="020B0604020202020204" pitchFamily="34" charset="0"/>
                <a:ea typeface="Verdana" charset="0"/>
                <a:cs typeface="Arial" panose="020B0604020202020204" pitchFamily="34" charset="0"/>
              </a:defRPr>
            </a:lvl1pPr>
          </a:lstStyle>
          <a:p>
            <a:pPr algn="l"/>
            <a:r>
              <a:rPr lang="en-US" sz="4267" b="1" dirty="0">
                <a:solidFill>
                  <a:srgbClr val="FFFFFF"/>
                </a:solidFill>
                <a:latin typeface="Arial"/>
                <a:ea typeface="Verdana"/>
                <a:cs typeface="Arial"/>
              </a:rPr>
              <a:t>Vertical Supply Chain Decision Customer examples</a:t>
            </a:r>
            <a:endParaRPr lang="en-US" sz="4267" b="1" dirty="0"/>
          </a:p>
        </p:txBody>
      </p:sp>
      <p:cxnSp>
        <p:nvCxnSpPr>
          <p:cNvPr id="132" name="Elbow Connector 131">
            <a:extLst>
              <a:ext uri="{FF2B5EF4-FFF2-40B4-BE49-F238E27FC236}">
                <a16:creationId xmlns:a16="http://schemas.microsoft.com/office/drawing/2014/main" id="{10D8FF73-98DB-FB48-A168-C809AEA91F3E}"/>
              </a:ext>
            </a:extLst>
          </p:cNvPr>
          <p:cNvCxnSpPr>
            <a:cxnSpLocks/>
            <a:stCxn id="160" idx="3"/>
            <a:endCxn id="164" idx="0"/>
          </p:cNvCxnSpPr>
          <p:nvPr/>
        </p:nvCxnSpPr>
        <p:spPr>
          <a:xfrm flipH="1" flipV="1">
            <a:off x="20157068" y="10534917"/>
            <a:ext cx="3593604" cy="848362"/>
          </a:xfrm>
          <a:prstGeom prst="bentConnector4">
            <a:avLst>
              <a:gd name="adj1" fmla="val -6361"/>
              <a:gd name="adj2" fmla="val 126946"/>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grpSp>
        <p:nvGrpSpPr>
          <p:cNvPr id="167" name="Group 166">
            <a:extLst>
              <a:ext uri="{FF2B5EF4-FFF2-40B4-BE49-F238E27FC236}">
                <a16:creationId xmlns:a16="http://schemas.microsoft.com/office/drawing/2014/main" id="{26FF6FBB-1ABB-C24B-B772-0C6E307E16EC}"/>
              </a:ext>
            </a:extLst>
          </p:cNvPr>
          <p:cNvGrpSpPr/>
          <p:nvPr/>
        </p:nvGrpSpPr>
        <p:grpSpPr>
          <a:xfrm>
            <a:off x="8108507" y="10644600"/>
            <a:ext cx="7916827" cy="2742814"/>
            <a:chOff x="1242609" y="1570207"/>
            <a:chExt cx="8684462" cy="3008765"/>
          </a:xfrm>
        </p:grpSpPr>
        <p:grpSp>
          <p:nvGrpSpPr>
            <p:cNvPr id="168" name="Group 167">
              <a:extLst>
                <a:ext uri="{FF2B5EF4-FFF2-40B4-BE49-F238E27FC236}">
                  <a16:creationId xmlns:a16="http://schemas.microsoft.com/office/drawing/2014/main" id="{914403A6-91E5-7044-BCE5-3D5A14337B45}"/>
                </a:ext>
              </a:extLst>
            </p:cNvPr>
            <p:cNvGrpSpPr/>
            <p:nvPr/>
          </p:nvGrpSpPr>
          <p:grpSpPr>
            <a:xfrm>
              <a:off x="1242609" y="1570207"/>
              <a:ext cx="8684462" cy="3008765"/>
              <a:chOff x="1444314" y="1570207"/>
              <a:chExt cx="8684462" cy="3008765"/>
            </a:xfrm>
          </p:grpSpPr>
          <p:grpSp>
            <p:nvGrpSpPr>
              <p:cNvPr id="170" name="Group 169">
                <a:extLst>
                  <a:ext uri="{FF2B5EF4-FFF2-40B4-BE49-F238E27FC236}">
                    <a16:creationId xmlns:a16="http://schemas.microsoft.com/office/drawing/2014/main" id="{FC13DA0B-01F6-AD44-8CD4-1F4C28777583}"/>
                  </a:ext>
                </a:extLst>
              </p:cNvPr>
              <p:cNvGrpSpPr/>
              <p:nvPr/>
            </p:nvGrpSpPr>
            <p:grpSpPr>
              <a:xfrm>
                <a:off x="3387147" y="1570207"/>
                <a:ext cx="6741629" cy="3008765"/>
                <a:chOff x="1819237" y="1322268"/>
                <a:chExt cx="5038350" cy="2248596"/>
              </a:xfrm>
            </p:grpSpPr>
            <p:grpSp>
              <p:nvGrpSpPr>
                <p:cNvPr id="179" name="Group 178">
                  <a:extLst>
                    <a:ext uri="{FF2B5EF4-FFF2-40B4-BE49-F238E27FC236}">
                      <a16:creationId xmlns:a16="http://schemas.microsoft.com/office/drawing/2014/main" id="{82511887-C656-464B-A1C4-EDD6FBB21355}"/>
                    </a:ext>
                  </a:extLst>
                </p:cNvPr>
                <p:cNvGrpSpPr/>
                <p:nvPr/>
              </p:nvGrpSpPr>
              <p:grpSpPr>
                <a:xfrm>
                  <a:off x="2613716" y="2260890"/>
                  <a:ext cx="2613774" cy="848679"/>
                  <a:chOff x="7528004" y="2163003"/>
                  <a:chExt cx="2574358" cy="835881"/>
                </a:xfrm>
              </p:grpSpPr>
              <p:sp>
                <p:nvSpPr>
                  <p:cNvPr id="198" name="Freeform 197">
                    <a:extLst>
                      <a:ext uri="{FF2B5EF4-FFF2-40B4-BE49-F238E27FC236}">
                        <a16:creationId xmlns:a16="http://schemas.microsoft.com/office/drawing/2014/main" id="{875C93A4-F0E2-5D44-B96B-F7CDE9D4F9AB}"/>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accent6"/>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A452EA46-846E-734F-9B74-960CBC56CCCA}"/>
                      </a:ext>
                    </a:extLst>
                  </p:cNvPr>
                  <p:cNvSpPr txBox="1"/>
                  <p:nvPr/>
                </p:nvSpPr>
                <p:spPr>
                  <a:xfrm>
                    <a:off x="7528004" y="2411842"/>
                    <a:ext cx="979571" cy="339740"/>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Sales</a:t>
                    </a:r>
                  </a:p>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Forecast</a:t>
                    </a:r>
                  </a:p>
                </p:txBody>
              </p:sp>
              <p:sp>
                <p:nvSpPr>
                  <p:cNvPr id="200" name="Freeform 199">
                    <a:extLst>
                      <a:ext uri="{FF2B5EF4-FFF2-40B4-BE49-F238E27FC236}">
                        <a16:creationId xmlns:a16="http://schemas.microsoft.com/office/drawing/2014/main" id="{191432BA-C99E-3940-B1BC-DAF59653EDB9}"/>
                      </a:ext>
                    </a:extLst>
                  </p:cNvPr>
                  <p:cNvSpPr/>
                  <p:nvPr/>
                </p:nvSpPr>
                <p:spPr>
                  <a:xfrm>
                    <a:off x="9137299"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accent2"/>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grpSp>
            <p:grpSp>
              <p:nvGrpSpPr>
                <p:cNvPr id="180" name="Group 179">
                  <a:extLst>
                    <a:ext uri="{FF2B5EF4-FFF2-40B4-BE49-F238E27FC236}">
                      <a16:creationId xmlns:a16="http://schemas.microsoft.com/office/drawing/2014/main" id="{5515FA4F-EB93-034C-98C6-35348A963247}"/>
                    </a:ext>
                  </a:extLst>
                </p:cNvPr>
                <p:cNvGrpSpPr/>
                <p:nvPr/>
              </p:nvGrpSpPr>
              <p:grpSpPr>
                <a:xfrm>
                  <a:off x="3432280" y="2724011"/>
                  <a:ext cx="999008" cy="846853"/>
                  <a:chOff x="5194440" y="1710867"/>
                  <a:chExt cx="986065" cy="835881"/>
                </a:xfrm>
              </p:grpSpPr>
              <p:sp>
                <p:nvSpPr>
                  <p:cNvPr id="196" name="Freeform 195">
                    <a:extLst>
                      <a:ext uri="{FF2B5EF4-FFF2-40B4-BE49-F238E27FC236}">
                        <a16:creationId xmlns:a16="http://schemas.microsoft.com/office/drawing/2014/main" id="{E915F2BA-AC9B-7D48-B39C-D8D548567ED5}"/>
                      </a:ext>
                    </a:extLst>
                  </p:cNvPr>
                  <p:cNvSpPr/>
                  <p:nvPr/>
                </p:nvSpPr>
                <p:spPr>
                  <a:xfrm>
                    <a:off x="5194440" y="1710867"/>
                    <a:ext cx="965063" cy="835881"/>
                  </a:xfrm>
                  <a:custGeom>
                    <a:avLst/>
                    <a:gdLst>
                      <a:gd name="connsiteX0" fmla="*/ 273463 w 1088707"/>
                      <a:gd name="connsiteY0" fmla="*/ 0 h 942975"/>
                      <a:gd name="connsiteX1" fmla="*/ 820388 w 1088707"/>
                      <a:gd name="connsiteY1" fmla="*/ 0 h 942975"/>
                      <a:gd name="connsiteX2" fmla="*/ 1093851 w 1088707"/>
                      <a:gd name="connsiteY2" fmla="*/ 473202 h 942975"/>
                      <a:gd name="connsiteX3" fmla="*/ 820388 w 1088707"/>
                      <a:gd name="connsiteY3" fmla="*/ 947261 h 942975"/>
                      <a:gd name="connsiteX4" fmla="*/ 273463 w 1088707"/>
                      <a:gd name="connsiteY4" fmla="*/ 947261 h 942975"/>
                      <a:gd name="connsiteX5" fmla="*/ 0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273463" y="0"/>
                        </a:moveTo>
                        <a:lnTo>
                          <a:pt x="820388" y="0"/>
                        </a:lnTo>
                        <a:lnTo>
                          <a:pt x="1093851" y="473202"/>
                        </a:lnTo>
                        <a:lnTo>
                          <a:pt x="820388" y="947261"/>
                        </a:lnTo>
                        <a:lnTo>
                          <a:pt x="273463" y="947261"/>
                        </a:lnTo>
                        <a:lnTo>
                          <a:pt x="0" y="473202"/>
                        </a:lnTo>
                        <a:close/>
                      </a:path>
                    </a:pathLst>
                  </a:custGeom>
                  <a:solidFill>
                    <a:schemeClr val="accent6"/>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340A81D6-8ABE-C14E-927C-6F905484A8D5}"/>
                      </a:ext>
                    </a:extLst>
                  </p:cNvPr>
                  <p:cNvSpPr txBox="1"/>
                  <p:nvPr/>
                </p:nvSpPr>
                <p:spPr>
                  <a:xfrm>
                    <a:off x="5200933" y="1957373"/>
                    <a:ext cx="979572" cy="340472"/>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Pricing &amp;</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Promotion</a:t>
                    </a:r>
                  </a:p>
                </p:txBody>
              </p:sp>
            </p:grpSp>
            <p:grpSp>
              <p:nvGrpSpPr>
                <p:cNvPr id="181" name="Group 180">
                  <a:extLst>
                    <a:ext uri="{FF2B5EF4-FFF2-40B4-BE49-F238E27FC236}">
                      <a16:creationId xmlns:a16="http://schemas.microsoft.com/office/drawing/2014/main" id="{85262A35-4C60-684F-B479-D347329BEC24}"/>
                    </a:ext>
                  </a:extLst>
                </p:cNvPr>
                <p:cNvGrpSpPr/>
                <p:nvPr/>
              </p:nvGrpSpPr>
              <p:grpSpPr>
                <a:xfrm>
                  <a:off x="3430752" y="1792042"/>
                  <a:ext cx="2617253" cy="853615"/>
                  <a:chOff x="6755721" y="1710867"/>
                  <a:chExt cx="2562878" cy="835881"/>
                </a:xfrm>
              </p:grpSpPr>
              <p:sp>
                <p:nvSpPr>
                  <p:cNvPr id="192" name="Freeform 191">
                    <a:extLst>
                      <a:ext uri="{FF2B5EF4-FFF2-40B4-BE49-F238E27FC236}">
                        <a16:creationId xmlns:a16="http://schemas.microsoft.com/office/drawing/2014/main" id="{5430BABA-749C-ED49-997B-A11EFE066F45}"/>
                      </a:ext>
                    </a:extLst>
                  </p:cNvPr>
                  <p:cNvSpPr/>
                  <p:nvPr/>
                </p:nvSpPr>
                <p:spPr>
                  <a:xfrm>
                    <a:off x="6761336" y="1710867"/>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1"/>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4DE164AD-8E65-3D44-AFD3-A69867FC8B21}"/>
                      </a:ext>
                    </a:extLst>
                  </p:cNvPr>
                  <p:cNvSpPr txBox="1"/>
                  <p:nvPr/>
                </p:nvSpPr>
                <p:spPr>
                  <a:xfrm>
                    <a:off x="6755721" y="1880214"/>
                    <a:ext cx="979569" cy="469602"/>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Revenue </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&amp; OpEx</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sp>
                <p:nvSpPr>
                  <p:cNvPr id="194" name="Freeform 193">
                    <a:extLst>
                      <a:ext uri="{FF2B5EF4-FFF2-40B4-BE49-F238E27FC236}">
                        <a16:creationId xmlns:a16="http://schemas.microsoft.com/office/drawing/2014/main" id="{A9DA2E55-FE15-D842-ADAC-597D151D585A}"/>
                      </a:ext>
                    </a:extLst>
                  </p:cNvPr>
                  <p:cNvSpPr/>
                  <p:nvPr/>
                </p:nvSpPr>
                <p:spPr>
                  <a:xfrm>
                    <a:off x="8344642" y="1710867"/>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2"/>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4EE3C8D4-28CD-DC46-BC4D-39C4870A83FD}"/>
                      </a:ext>
                    </a:extLst>
                  </p:cNvPr>
                  <p:cNvSpPr txBox="1"/>
                  <p:nvPr/>
                </p:nvSpPr>
                <p:spPr>
                  <a:xfrm>
                    <a:off x="8339030" y="1946123"/>
                    <a:ext cx="979569" cy="337775"/>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Production</a:t>
                    </a:r>
                  </a:p>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grpSp>
              <p:nvGrpSpPr>
                <p:cNvPr id="182" name="Group 181">
                  <a:extLst>
                    <a:ext uri="{FF2B5EF4-FFF2-40B4-BE49-F238E27FC236}">
                      <a16:creationId xmlns:a16="http://schemas.microsoft.com/office/drawing/2014/main" id="{3F85AB7F-D650-CC43-B248-12049F4ACB2A}"/>
                    </a:ext>
                  </a:extLst>
                </p:cNvPr>
                <p:cNvGrpSpPr/>
                <p:nvPr/>
              </p:nvGrpSpPr>
              <p:grpSpPr>
                <a:xfrm>
                  <a:off x="4241619" y="1322268"/>
                  <a:ext cx="2615968" cy="849179"/>
                  <a:chOff x="6761336" y="3519409"/>
                  <a:chExt cx="2575003" cy="835881"/>
                </a:xfrm>
              </p:grpSpPr>
              <p:sp>
                <p:nvSpPr>
                  <p:cNvPr id="188" name="Freeform 187">
                    <a:extLst>
                      <a:ext uri="{FF2B5EF4-FFF2-40B4-BE49-F238E27FC236}">
                        <a16:creationId xmlns:a16="http://schemas.microsoft.com/office/drawing/2014/main" id="{E08DD38E-9E65-ED42-B508-A47C38CDD5A6}"/>
                      </a:ext>
                    </a:extLst>
                  </p:cNvPr>
                  <p:cNvSpPr/>
                  <p:nvPr/>
                </p:nvSpPr>
                <p:spPr>
                  <a:xfrm>
                    <a:off x="6761336" y="3519409"/>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2"/>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C323EEE9-9A84-F84E-B7B7-3C101EE05710}"/>
                      </a:ext>
                    </a:extLst>
                  </p:cNvPr>
                  <p:cNvSpPr txBox="1"/>
                  <p:nvPr/>
                </p:nvSpPr>
                <p:spPr>
                  <a:xfrm>
                    <a:off x="6765188" y="3743797"/>
                    <a:ext cx="979571" cy="339540"/>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Demand</a:t>
                    </a:r>
                  </a:p>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sp>
                <p:nvSpPr>
                  <p:cNvPr id="190" name="Freeform 189">
                    <a:extLst>
                      <a:ext uri="{FF2B5EF4-FFF2-40B4-BE49-F238E27FC236}">
                        <a16:creationId xmlns:a16="http://schemas.microsoft.com/office/drawing/2014/main" id="{144F9045-453C-5746-8319-A6472B73F36B}"/>
                      </a:ext>
                    </a:extLst>
                  </p:cNvPr>
                  <p:cNvSpPr/>
                  <p:nvPr/>
                </p:nvSpPr>
                <p:spPr>
                  <a:xfrm>
                    <a:off x="8352915" y="3519409"/>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2"/>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6439AF5A-AAE2-B641-860B-FCACE4031041}"/>
                      </a:ext>
                    </a:extLst>
                  </p:cNvPr>
                  <p:cNvSpPr txBox="1"/>
                  <p:nvPr/>
                </p:nvSpPr>
                <p:spPr>
                  <a:xfrm>
                    <a:off x="8356768" y="3743798"/>
                    <a:ext cx="979571" cy="339540"/>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Logistics Capacity</a:t>
                    </a:r>
                  </a:p>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sp>
              <p:nvSpPr>
                <p:cNvPr id="183" name="TextBox 182">
                  <a:extLst>
                    <a:ext uri="{FF2B5EF4-FFF2-40B4-BE49-F238E27FC236}">
                      <a16:creationId xmlns:a16="http://schemas.microsoft.com/office/drawing/2014/main" id="{379F2D35-4990-5546-979A-B4F54A38E4C6}"/>
                    </a:ext>
                  </a:extLst>
                </p:cNvPr>
                <p:cNvSpPr txBox="1"/>
                <p:nvPr/>
              </p:nvSpPr>
              <p:spPr>
                <a:xfrm>
                  <a:off x="4242462" y="2579600"/>
                  <a:ext cx="999937" cy="210319"/>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S&amp;OP</a:t>
                  </a:r>
                </a:p>
              </p:txBody>
            </p:sp>
            <p:pic>
              <p:nvPicPr>
                <p:cNvPr id="184" name="Graphic 183">
                  <a:extLst>
                    <a:ext uri="{FF2B5EF4-FFF2-40B4-BE49-F238E27FC236}">
                      <a16:creationId xmlns:a16="http://schemas.microsoft.com/office/drawing/2014/main" id="{6C17EFA2-E5C4-6849-A8D3-4CC8CD0F7AE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84110" y="2255658"/>
                  <a:ext cx="107825" cy="107825"/>
                </a:xfrm>
                <a:prstGeom prst="rect">
                  <a:avLst/>
                </a:prstGeom>
              </p:spPr>
            </p:pic>
            <p:grpSp>
              <p:nvGrpSpPr>
                <p:cNvPr id="185" name="Group 184">
                  <a:extLst>
                    <a:ext uri="{FF2B5EF4-FFF2-40B4-BE49-F238E27FC236}">
                      <a16:creationId xmlns:a16="http://schemas.microsoft.com/office/drawing/2014/main" id="{6DE0EB1E-FDE8-624C-B8A1-E34062751040}"/>
                    </a:ext>
                  </a:extLst>
                </p:cNvPr>
                <p:cNvGrpSpPr/>
                <p:nvPr/>
              </p:nvGrpSpPr>
              <p:grpSpPr>
                <a:xfrm>
                  <a:off x="1819237" y="1781205"/>
                  <a:ext cx="996876" cy="848679"/>
                  <a:chOff x="7528004" y="2163003"/>
                  <a:chExt cx="981843" cy="835881"/>
                </a:xfrm>
              </p:grpSpPr>
              <p:sp>
                <p:nvSpPr>
                  <p:cNvPr id="186" name="Freeform 185">
                    <a:extLst>
                      <a:ext uri="{FF2B5EF4-FFF2-40B4-BE49-F238E27FC236}">
                        <a16:creationId xmlns:a16="http://schemas.microsoft.com/office/drawing/2014/main" id="{C47D85AE-4861-FB49-9CEA-B76604CEB411}"/>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tx2"/>
                  </a:solidFill>
                  <a:ln w="15875" cap="flat">
                    <a:solidFill>
                      <a:schemeClr val="bg1"/>
                    </a:solid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8583122E-1358-3949-9559-440AECEBF450}"/>
                      </a:ext>
                    </a:extLst>
                  </p:cNvPr>
                  <p:cNvSpPr txBox="1"/>
                  <p:nvPr/>
                </p:nvSpPr>
                <p:spPr>
                  <a:xfrm>
                    <a:off x="7528004" y="2411840"/>
                    <a:ext cx="979571" cy="339740"/>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CONNECTED</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grpSp>
          <p:cxnSp>
            <p:nvCxnSpPr>
              <p:cNvPr id="171" name="Straight Arrow Connector 170">
                <a:extLst>
                  <a:ext uri="{FF2B5EF4-FFF2-40B4-BE49-F238E27FC236}">
                    <a16:creationId xmlns:a16="http://schemas.microsoft.com/office/drawing/2014/main" id="{EDFFF479-E661-CB41-B6EB-60F076D14CD6}"/>
                  </a:ext>
                </a:extLst>
              </p:cNvPr>
              <p:cNvCxnSpPr/>
              <p:nvPr/>
            </p:nvCxnSpPr>
            <p:spPr>
              <a:xfrm>
                <a:off x="6199632" y="3177866"/>
                <a:ext cx="0" cy="430887"/>
              </a:xfrm>
              <a:prstGeom prst="straightConnector1">
                <a:avLst/>
              </a:prstGeom>
              <a:ln w="9525">
                <a:solidFill>
                  <a:schemeClr val="bg1"/>
                </a:solidFill>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F2334A3E-D7E2-2E46-B5CA-D81EEC793A85}"/>
                  </a:ext>
                </a:extLst>
              </p:cNvPr>
              <p:cNvCxnSpPr>
                <a:cxnSpLocks/>
              </p:cNvCxnSpPr>
              <p:nvPr/>
            </p:nvCxnSpPr>
            <p:spPr>
              <a:xfrm>
                <a:off x="5315547" y="2963420"/>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BFBC020-F835-5F45-BC1F-89C727C06D64}"/>
                  </a:ext>
                </a:extLst>
              </p:cNvPr>
              <p:cNvCxnSpPr>
                <a:cxnSpLocks/>
              </p:cNvCxnSpPr>
              <p:nvPr/>
            </p:nvCxnSpPr>
            <p:spPr>
              <a:xfrm>
                <a:off x="6613995" y="2557193"/>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sp>
            <p:nvSpPr>
              <p:cNvPr id="174" name="Can 173">
                <a:extLst>
                  <a:ext uri="{FF2B5EF4-FFF2-40B4-BE49-F238E27FC236}">
                    <a16:creationId xmlns:a16="http://schemas.microsoft.com/office/drawing/2014/main" id="{3359AD0F-04DF-B64E-B472-7A3EFDE0EBB8}"/>
                  </a:ext>
                </a:extLst>
              </p:cNvPr>
              <p:cNvSpPr/>
              <p:nvPr/>
            </p:nvSpPr>
            <p:spPr>
              <a:xfrm>
                <a:off x="1444314" y="2042096"/>
                <a:ext cx="879088" cy="1010206"/>
              </a:xfrm>
              <a:prstGeom prst="can">
                <a:avLst/>
              </a:prstGeom>
              <a:solidFill>
                <a:srgbClr val="6C7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bg1"/>
                    </a:solidFill>
                    <a:latin typeface="Arial" panose="020B0604020202020204" pitchFamily="34" charset="0"/>
                    <a:ea typeface="Verdana" charset="0"/>
                    <a:cs typeface="Arial" panose="020B0604020202020204" pitchFamily="34" charset="0"/>
                  </a:rPr>
                  <a:t>ERP</a:t>
                </a:r>
              </a:p>
            </p:txBody>
          </p:sp>
          <p:cxnSp>
            <p:nvCxnSpPr>
              <p:cNvPr id="175" name="Straight Arrow Connector 174">
                <a:extLst>
                  <a:ext uri="{FF2B5EF4-FFF2-40B4-BE49-F238E27FC236}">
                    <a16:creationId xmlns:a16="http://schemas.microsoft.com/office/drawing/2014/main" id="{1B95B364-D4EE-0D4D-AA9E-EECF4D31463C}"/>
                  </a:ext>
                </a:extLst>
              </p:cNvPr>
              <p:cNvCxnSpPr>
                <a:cxnSpLocks/>
                <a:stCxn id="174" idx="4"/>
                <a:endCxn id="187" idx="1"/>
              </p:cNvCxnSpPr>
              <p:nvPr/>
            </p:nvCxnSpPr>
            <p:spPr>
              <a:xfrm>
                <a:off x="2323402" y="2547199"/>
                <a:ext cx="1063745" cy="20593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id="{58987620-57D4-FF4C-B3FE-4900BE5F5F09}"/>
                  </a:ext>
                </a:extLst>
              </p:cNvPr>
              <p:cNvCxnSpPr/>
              <p:nvPr/>
            </p:nvCxnSpPr>
            <p:spPr>
              <a:xfrm>
                <a:off x="7295265" y="2560028"/>
                <a:ext cx="0" cy="430887"/>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13F17896-51E4-FB47-B0AF-15B44461C081}"/>
                  </a:ext>
                </a:extLst>
              </p:cNvPr>
              <p:cNvCxnSpPr>
                <a:cxnSpLocks/>
              </p:cNvCxnSpPr>
              <p:nvPr/>
            </p:nvCxnSpPr>
            <p:spPr>
              <a:xfrm>
                <a:off x="7622142" y="3012847"/>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0FF4D0D2-48FF-9B42-AA31-00EA649F5A73}"/>
                  </a:ext>
                </a:extLst>
              </p:cNvPr>
              <p:cNvCxnSpPr>
                <a:cxnSpLocks/>
              </p:cNvCxnSpPr>
              <p:nvPr/>
            </p:nvCxnSpPr>
            <p:spPr>
              <a:xfrm>
                <a:off x="8701299" y="2444436"/>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grpSp>
        <p:cxnSp>
          <p:nvCxnSpPr>
            <p:cNvPr id="169" name="Elbow Connector 168">
              <a:extLst>
                <a:ext uri="{FF2B5EF4-FFF2-40B4-BE49-F238E27FC236}">
                  <a16:creationId xmlns:a16="http://schemas.microsoft.com/office/drawing/2014/main" id="{DD57D4C8-880E-DB4E-9CFA-100804B92B18}"/>
                </a:ext>
              </a:extLst>
            </p:cNvPr>
            <p:cNvCxnSpPr>
              <a:cxnSpLocks/>
            </p:cNvCxnSpPr>
            <p:nvPr/>
          </p:nvCxnSpPr>
          <p:spPr>
            <a:xfrm flipH="1">
              <a:off x="5995619" y="1641328"/>
              <a:ext cx="3239109" cy="628588"/>
            </a:xfrm>
            <a:prstGeom prst="bentConnector5">
              <a:avLst>
                <a:gd name="adj1" fmla="val 471"/>
                <a:gd name="adj2" fmla="val -73808"/>
                <a:gd name="adj3" fmla="val 100283"/>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201" name="Group 200">
            <a:extLst>
              <a:ext uri="{FF2B5EF4-FFF2-40B4-BE49-F238E27FC236}">
                <a16:creationId xmlns:a16="http://schemas.microsoft.com/office/drawing/2014/main" id="{A85A7609-FC02-1543-9074-78C500E9C3E9}"/>
              </a:ext>
            </a:extLst>
          </p:cNvPr>
          <p:cNvGrpSpPr/>
          <p:nvPr/>
        </p:nvGrpSpPr>
        <p:grpSpPr>
          <a:xfrm>
            <a:off x="428643" y="10079826"/>
            <a:ext cx="6795136" cy="2748405"/>
            <a:chOff x="844995" y="1570207"/>
            <a:chExt cx="7454009" cy="3014897"/>
          </a:xfrm>
        </p:grpSpPr>
        <p:grpSp>
          <p:nvGrpSpPr>
            <p:cNvPr id="202" name="Group 201">
              <a:extLst>
                <a:ext uri="{FF2B5EF4-FFF2-40B4-BE49-F238E27FC236}">
                  <a16:creationId xmlns:a16="http://schemas.microsoft.com/office/drawing/2014/main" id="{3EF4C129-0A12-CB41-AAA1-ABD6E983320E}"/>
                </a:ext>
              </a:extLst>
            </p:cNvPr>
            <p:cNvGrpSpPr/>
            <p:nvPr/>
          </p:nvGrpSpPr>
          <p:grpSpPr>
            <a:xfrm>
              <a:off x="844995" y="1570207"/>
              <a:ext cx="7454009" cy="3014897"/>
              <a:chOff x="1717040" y="1570207"/>
              <a:chExt cx="7454009" cy="3014897"/>
            </a:xfrm>
          </p:grpSpPr>
          <p:grpSp>
            <p:nvGrpSpPr>
              <p:cNvPr id="204" name="Group 203">
                <a:extLst>
                  <a:ext uri="{FF2B5EF4-FFF2-40B4-BE49-F238E27FC236}">
                    <a16:creationId xmlns:a16="http://schemas.microsoft.com/office/drawing/2014/main" id="{3C5CB21C-BA6F-364D-8C9F-7F2FC04A1C24}"/>
                  </a:ext>
                </a:extLst>
              </p:cNvPr>
              <p:cNvGrpSpPr/>
              <p:nvPr/>
            </p:nvGrpSpPr>
            <p:grpSpPr>
              <a:xfrm>
                <a:off x="3387147" y="1570207"/>
                <a:ext cx="5783902" cy="3014897"/>
                <a:chOff x="1819237" y="1322268"/>
                <a:chExt cx="4322594" cy="2253179"/>
              </a:xfrm>
            </p:grpSpPr>
            <p:grpSp>
              <p:nvGrpSpPr>
                <p:cNvPr id="211" name="Group 210">
                  <a:extLst>
                    <a:ext uri="{FF2B5EF4-FFF2-40B4-BE49-F238E27FC236}">
                      <a16:creationId xmlns:a16="http://schemas.microsoft.com/office/drawing/2014/main" id="{B001DF7A-688C-4246-A7E6-5B2036BD94F9}"/>
                    </a:ext>
                  </a:extLst>
                </p:cNvPr>
                <p:cNvGrpSpPr/>
                <p:nvPr/>
              </p:nvGrpSpPr>
              <p:grpSpPr>
                <a:xfrm>
                  <a:off x="3430750" y="1792042"/>
                  <a:ext cx="1796406" cy="1318688"/>
                  <a:chOff x="6755721" y="1710867"/>
                  <a:chExt cx="1759085" cy="1291292"/>
                </a:xfrm>
              </p:grpSpPr>
              <p:sp>
                <p:nvSpPr>
                  <p:cNvPr id="226" name="Freeform 225">
                    <a:extLst>
                      <a:ext uri="{FF2B5EF4-FFF2-40B4-BE49-F238E27FC236}">
                        <a16:creationId xmlns:a16="http://schemas.microsoft.com/office/drawing/2014/main" id="{BE557D46-8A5E-C649-9455-8433059864A3}"/>
                      </a:ext>
                    </a:extLst>
                  </p:cNvPr>
                  <p:cNvSpPr/>
                  <p:nvPr/>
                </p:nvSpPr>
                <p:spPr>
                  <a:xfrm>
                    <a:off x="6761336" y="1710867"/>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1"/>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227" name="TextBox 226">
                    <a:extLst>
                      <a:ext uri="{FF2B5EF4-FFF2-40B4-BE49-F238E27FC236}">
                        <a16:creationId xmlns:a16="http://schemas.microsoft.com/office/drawing/2014/main" id="{C3D379EB-AE4D-894F-8EF1-C64614CEE404}"/>
                      </a:ext>
                    </a:extLst>
                  </p:cNvPr>
                  <p:cNvSpPr txBox="1"/>
                  <p:nvPr/>
                </p:nvSpPr>
                <p:spPr>
                  <a:xfrm>
                    <a:off x="6755721" y="1880216"/>
                    <a:ext cx="979569" cy="469601"/>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Revenue </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&amp; OpEx</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sp>
                <p:nvSpPr>
                  <p:cNvPr id="228" name="Freeform 227">
                    <a:extLst>
                      <a:ext uri="{FF2B5EF4-FFF2-40B4-BE49-F238E27FC236}">
                        <a16:creationId xmlns:a16="http://schemas.microsoft.com/office/drawing/2014/main" id="{BF0FBEAA-9BA4-9345-94C9-C7A5C4D4DF8C}"/>
                      </a:ext>
                    </a:extLst>
                  </p:cNvPr>
                  <p:cNvSpPr/>
                  <p:nvPr/>
                </p:nvSpPr>
                <p:spPr>
                  <a:xfrm>
                    <a:off x="7549743" y="2166278"/>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5"/>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grpSp>
            <p:grpSp>
              <p:nvGrpSpPr>
                <p:cNvPr id="212" name="Group 211">
                  <a:extLst>
                    <a:ext uri="{FF2B5EF4-FFF2-40B4-BE49-F238E27FC236}">
                      <a16:creationId xmlns:a16="http://schemas.microsoft.com/office/drawing/2014/main" id="{C894437A-1B6F-8F41-ADA7-74926D27D30B}"/>
                    </a:ext>
                  </a:extLst>
                </p:cNvPr>
                <p:cNvGrpSpPr/>
                <p:nvPr/>
              </p:nvGrpSpPr>
              <p:grpSpPr>
                <a:xfrm>
                  <a:off x="4241619" y="1322268"/>
                  <a:ext cx="999069" cy="849179"/>
                  <a:chOff x="6761336" y="3519409"/>
                  <a:chExt cx="983424" cy="835881"/>
                </a:xfrm>
              </p:grpSpPr>
              <p:sp>
                <p:nvSpPr>
                  <p:cNvPr id="224" name="Freeform 223">
                    <a:extLst>
                      <a:ext uri="{FF2B5EF4-FFF2-40B4-BE49-F238E27FC236}">
                        <a16:creationId xmlns:a16="http://schemas.microsoft.com/office/drawing/2014/main" id="{382B869D-F484-9948-907F-F67E8E71D8E1}"/>
                      </a:ext>
                    </a:extLst>
                  </p:cNvPr>
                  <p:cNvSpPr/>
                  <p:nvPr/>
                </p:nvSpPr>
                <p:spPr>
                  <a:xfrm>
                    <a:off x="6761336" y="3519409"/>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1"/>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07C51A75-79F0-4949-A185-E803D20F9B24}"/>
                      </a:ext>
                    </a:extLst>
                  </p:cNvPr>
                  <p:cNvSpPr txBox="1"/>
                  <p:nvPr/>
                </p:nvSpPr>
                <p:spPr>
                  <a:xfrm>
                    <a:off x="6765188" y="3677542"/>
                    <a:ext cx="979572" cy="472055"/>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Income</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Statement</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Forecasting</a:t>
                    </a:r>
                  </a:p>
                </p:txBody>
              </p:sp>
            </p:grpSp>
            <p:grpSp>
              <p:nvGrpSpPr>
                <p:cNvPr id="213" name="Group 212">
                  <a:extLst>
                    <a:ext uri="{FF2B5EF4-FFF2-40B4-BE49-F238E27FC236}">
                      <a16:creationId xmlns:a16="http://schemas.microsoft.com/office/drawing/2014/main" id="{C3535907-91FD-6E48-A832-55057762C4A9}"/>
                    </a:ext>
                  </a:extLst>
                </p:cNvPr>
                <p:cNvGrpSpPr/>
                <p:nvPr/>
              </p:nvGrpSpPr>
              <p:grpSpPr>
                <a:xfrm>
                  <a:off x="4242465" y="2512288"/>
                  <a:ext cx="1805070" cy="1063159"/>
                  <a:chOff x="5977888" y="605198"/>
                  <a:chExt cx="1768307" cy="1041505"/>
                </a:xfrm>
              </p:grpSpPr>
              <p:sp>
                <p:nvSpPr>
                  <p:cNvPr id="221" name="TextBox 220">
                    <a:extLst>
                      <a:ext uri="{FF2B5EF4-FFF2-40B4-BE49-F238E27FC236}">
                        <a16:creationId xmlns:a16="http://schemas.microsoft.com/office/drawing/2014/main" id="{68A06EB9-2BA5-A645-A680-4091564AD176}"/>
                      </a:ext>
                    </a:extLst>
                  </p:cNvPr>
                  <p:cNvSpPr txBox="1"/>
                  <p:nvPr/>
                </p:nvSpPr>
                <p:spPr>
                  <a:xfrm>
                    <a:off x="5977888" y="605198"/>
                    <a:ext cx="979571" cy="337916"/>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S&amp;OP</a:t>
                    </a:r>
                  </a:p>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(Scenarios)</a:t>
                    </a:r>
                  </a:p>
                </p:txBody>
              </p:sp>
              <p:sp>
                <p:nvSpPr>
                  <p:cNvPr id="222" name="Freeform 221">
                    <a:extLst>
                      <a:ext uri="{FF2B5EF4-FFF2-40B4-BE49-F238E27FC236}">
                        <a16:creationId xmlns:a16="http://schemas.microsoft.com/office/drawing/2014/main" id="{8FA58A9A-6F0F-8C41-9358-B1F1CC600BD6}"/>
                      </a:ext>
                    </a:extLst>
                  </p:cNvPr>
                  <p:cNvSpPr/>
                  <p:nvPr/>
                </p:nvSpPr>
                <p:spPr>
                  <a:xfrm>
                    <a:off x="6766624" y="810822"/>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5"/>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EB829034-A04E-6143-B5AD-66BCD8DE9B72}"/>
                      </a:ext>
                    </a:extLst>
                  </p:cNvPr>
                  <p:cNvSpPr txBox="1"/>
                  <p:nvPr/>
                </p:nvSpPr>
                <p:spPr>
                  <a:xfrm>
                    <a:off x="6766624" y="1060801"/>
                    <a:ext cx="979571" cy="337916"/>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Production</a:t>
                    </a:r>
                  </a:p>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pic>
              <p:nvPicPr>
                <p:cNvPr id="214" name="Graphic 213">
                  <a:extLst>
                    <a:ext uri="{FF2B5EF4-FFF2-40B4-BE49-F238E27FC236}">
                      <a16:creationId xmlns:a16="http://schemas.microsoft.com/office/drawing/2014/main" id="{6870B151-0CD1-9B48-A0C4-6E51B5A2CF3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34006" y="3278492"/>
                  <a:ext cx="107825" cy="107825"/>
                </a:xfrm>
                <a:prstGeom prst="rect">
                  <a:avLst/>
                </a:prstGeom>
              </p:spPr>
            </p:pic>
            <p:grpSp>
              <p:nvGrpSpPr>
                <p:cNvPr id="215" name="Group 214">
                  <a:extLst>
                    <a:ext uri="{FF2B5EF4-FFF2-40B4-BE49-F238E27FC236}">
                      <a16:creationId xmlns:a16="http://schemas.microsoft.com/office/drawing/2014/main" id="{C1F51DBD-0ADB-AE43-B436-87FA3CDEAAD7}"/>
                    </a:ext>
                  </a:extLst>
                </p:cNvPr>
                <p:cNvGrpSpPr/>
                <p:nvPr/>
              </p:nvGrpSpPr>
              <p:grpSpPr>
                <a:xfrm>
                  <a:off x="2621211" y="1331500"/>
                  <a:ext cx="996876" cy="848679"/>
                  <a:chOff x="7528004" y="2163003"/>
                  <a:chExt cx="981843" cy="835881"/>
                </a:xfrm>
              </p:grpSpPr>
              <p:sp>
                <p:nvSpPr>
                  <p:cNvPr id="219" name="Freeform 218">
                    <a:extLst>
                      <a:ext uri="{FF2B5EF4-FFF2-40B4-BE49-F238E27FC236}">
                        <a16:creationId xmlns:a16="http://schemas.microsoft.com/office/drawing/2014/main" id="{0F73E3E9-96C2-BA49-8514-47DDADEFAA28}"/>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accent1"/>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220" name="TextBox 219">
                    <a:extLst>
                      <a:ext uri="{FF2B5EF4-FFF2-40B4-BE49-F238E27FC236}">
                        <a16:creationId xmlns:a16="http://schemas.microsoft.com/office/drawing/2014/main" id="{A702A9B1-6262-B142-AB05-480349E936BE}"/>
                      </a:ext>
                    </a:extLst>
                  </p:cNvPr>
                  <p:cNvSpPr txBox="1"/>
                  <p:nvPr/>
                </p:nvSpPr>
                <p:spPr>
                  <a:xfrm>
                    <a:off x="7528004" y="2478140"/>
                    <a:ext cx="979571" cy="207147"/>
                  </a:xfrm>
                  <a:prstGeom prst="rect">
                    <a:avLst/>
                  </a:prstGeom>
                  <a:noFill/>
                </p:spPr>
                <p:txBody>
                  <a:bodyPr wrap="square" lIns="0" rIns="0" rtlCol="0" anchor="ctr">
                    <a:spAutoFit/>
                  </a:bodyPr>
                  <a:lstStyle/>
                  <a:p>
                    <a:pPr algn="ctr"/>
                    <a:r>
                      <a:rPr lang="en-US" sz="1067" b="1" spc="-53" dirty="0">
                        <a:solidFill>
                          <a:schemeClr val="bg1"/>
                        </a:solidFill>
                        <a:latin typeface="Arial" panose="020B0604020202020204" pitchFamily="34" charset="0"/>
                        <a:ea typeface="Verdana" panose="020B0604030504040204" pitchFamily="34" charset="0"/>
                        <a:cs typeface="Arial" panose="020B0604020202020204" pitchFamily="34" charset="0"/>
                      </a:rPr>
                      <a:t>AOP</a:t>
                    </a:r>
                  </a:p>
                </p:txBody>
              </p:sp>
            </p:grpSp>
            <p:grpSp>
              <p:nvGrpSpPr>
                <p:cNvPr id="216" name="Group 215">
                  <a:extLst>
                    <a:ext uri="{FF2B5EF4-FFF2-40B4-BE49-F238E27FC236}">
                      <a16:creationId xmlns:a16="http://schemas.microsoft.com/office/drawing/2014/main" id="{6F77EF5A-209D-774F-80C8-6EC864A9EB55}"/>
                    </a:ext>
                  </a:extLst>
                </p:cNvPr>
                <p:cNvGrpSpPr/>
                <p:nvPr/>
              </p:nvGrpSpPr>
              <p:grpSpPr>
                <a:xfrm>
                  <a:off x="1819237" y="1781205"/>
                  <a:ext cx="996876" cy="848679"/>
                  <a:chOff x="7528004" y="2163003"/>
                  <a:chExt cx="981843" cy="835881"/>
                </a:xfrm>
              </p:grpSpPr>
              <p:sp>
                <p:nvSpPr>
                  <p:cNvPr id="217" name="Freeform 216">
                    <a:extLst>
                      <a:ext uri="{FF2B5EF4-FFF2-40B4-BE49-F238E27FC236}">
                        <a16:creationId xmlns:a16="http://schemas.microsoft.com/office/drawing/2014/main" id="{7E3CAA59-5147-BE4F-8020-72AC39D9F8AD}"/>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tx2"/>
                  </a:solidFill>
                  <a:ln w="15875" cap="flat">
                    <a:solidFill>
                      <a:schemeClr val="bg1"/>
                    </a:solid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id="{7FF8E5FB-85F4-174D-9C8A-C4E9EEE57E3A}"/>
                      </a:ext>
                    </a:extLst>
                  </p:cNvPr>
                  <p:cNvSpPr txBox="1"/>
                  <p:nvPr/>
                </p:nvSpPr>
                <p:spPr>
                  <a:xfrm>
                    <a:off x="7528004" y="2411842"/>
                    <a:ext cx="979571" cy="339740"/>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CONNECTED</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grpSp>
          <p:cxnSp>
            <p:nvCxnSpPr>
              <p:cNvPr id="205" name="Straight Arrow Connector 204">
                <a:extLst>
                  <a:ext uri="{FF2B5EF4-FFF2-40B4-BE49-F238E27FC236}">
                    <a16:creationId xmlns:a16="http://schemas.microsoft.com/office/drawing/2014/main" id="{CC158829-5021-3A4A-8F18-8B82CE0616B8}"/>
                  </a:ext>
                </a:extLst>
              </p:cNvPr>
              <p:cNvCxnSpPr>
                <a:cxnSpLocks/>
              </p:cNvCxnSpPr>
              <p:nvPr/>
            </p:nvCxnSpPr>
            <p:spPr>
              <a:xfrm>
                <a:off x="7560907" y="3686985"/>
                <a:ext cx="475488" cy="0"/>
              </a:xfrm>
              <a:prstGeom prst="straightConnector1">
                <a:avLst/>
              </a:prstGeom>
              <a:ln w="9525">
                <a:solidFill>
                  <a:schemeClr val="bg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6" name="Straight Arrow Connector 205">
                <a:extLst>
                  <a:ext uri="{FF2B5EF4-FFF2-40B4-BE49-F238E27FC236}">
                    <a16:creationId xmlns:a16="http://schemas.microsoft.com/office/drawing/2014/main" id="{E622E846-8BA1-AD44-B6FA-3F42FCC45825}"/>
                  </a:ext>
                </a:extLst>
              </p:cNvPr>
              <p:cNvCxnSpPr>
                <a:cxnSpLocks/>
              </p:cNvCxnSpPr>
              <p:nvPr/>
            </p:nvCxnSpPr>
            <p:spPr>
              <a:xfrm>
                <a:off x="5324691" y="2557193"/>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a:extLst>
                  <a:ext uri="{FF2B5EF4-FFF2-40B4-BE49-F238E27FC236}">
                    <a16:creationId xmlns:a16="http://schemas.microsoft.com/office/drawing/2014/main" id="{1DFDDD88-CE62-0D48-BA07-B30D2F6566D5}"/>
                  </a:ext>
                </a:extLst>
              </p:cNvPr>
              <p:cNvCxnSpPr>
                <a:cxnSpLocks/>
              </p:cNvCxnSpPr>
              <p:nvPr/>
            </p:nvCxnSpPr>
            <p:spPr>
              <a:xfrm>
                <a:off x="6613995" y="2557193"/>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8" name="Straight Arrow Connector 207">
                <a:extLst>
                  <a:ext uri="{FF2B5EF4-FFF2-40B4-BE49-F238E27FC236}">
                    <a16:creationId xmlns:a16="http://schemas.microsoft.com/office/drawing/2014/main" id="{8226264F-5FDE-604D-863D-105556677023}"/>
                  </a:ext>
                </a:extLst>
              </p:cNvPr>
              <p:cNvCxnSpPr>
                <a:cxnSpLocks/>
              </p:cNvCxnSpPr>
              <p:nvPr/>
            </p:nvCxnSpPr>
            <p:spPr>
              <a:xfrm>
                <a:off x="6586563" y="2950385"/>
                <a:ext cx="475488" cy="0"/>
              </a:xfrm>
              <a:prstGeom prst="straightConnector1">
                <a:avLst/>
              </a:prstGeom>
              <a:ln w="9525">
                <a:solidFill>
                  <a:schemeClr val="bg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sp>
            <p:nvSpPr>
              <p:cNvPr id="209" name="Can 208">
                <a:extLst>
                  <a:ext uri="{FF2B5EF4-FFF2-40B4-BE49-F238E27FC236}">
                    <a16:creationId xmlns:a16="http://schemas.microsoft.com/office/drawing/2014/main" id="{35D895FB-0DE6-C442-AE74-60526D15814B}"/>
                  </a:ext>
                </a:extLst>
              </p:cNvPr>
              <p:cNvSpPr/>
              <p:nvPr/>
            </p:nvSpPr>
            <p:spPr>
              <a:xfrm>
                <a:off x="1717040" y="1680586"/>
                <a:ext cx="879088" cy="1010206"/>
              </a:xfrm>
              <a:prstGeom prst="can">
                <a:avLst/>
              </a:prstGeom>
              <a:solidFill>
                <a:srgbClr val="6C7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bg1"/>
                    </a:solidFill>
                    <a:latin typeface="Arial" panose="020B0604020202020204" pitchFamily="34" charset="0"/>
                    <a:ea typeface="Verdana" charset="0"/>
                    <a:cs typeface="Arial" panose="020B0604020202020204" pitchFamily="34" charset="0"/>
                  </a:rPr>
                  <a:t>ERP</a:t>
                </a:r>
              </a:p>
            </p:txBody>
          </p:sp>
          <p:cxnSp>
            <p:nvCxnSpPr>
              <p:cNvPr id="210" name="Straight Arrow Connector 209">
                <a:extLst>
                  <a:ext uri="{FF2B5EF4-FFF2-40B4-BE49-F238E27FC236}">
                    <a16:creationId xmlns:a16="http://schemas.microsoft.com/office/drawing/2014/main" id="{F2E73A1A-5E33-4140-8162-19C4577439A3}"/>
                  </a:ext>
                </a:extLst>
              </p:cNvPr>
              <p:cNvCxnSpPr>
                <a:cxnSpLocks/>
              </p:cNvCxnSpPr>
              <p:nvPr/>
            </p:nvCxnSpPr>
            <p:spPr>
              <a:xfrm>
                <a:off x="2514255" y="2342040"/>
                <a:ext cx="872892" cy="108921"/>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grpSp>
        <p:cxnSp>
          <p:nvCxnSpPr>
            <p:cNvPr id="203" name="Elbow Connector 202">
              <a:extLst>
                <a:ext uri="{FF2B5EF4-FFF2-40B4-BE49-F238E27FC236}">
                  <a16:creationId xmlns:a16="http://schemas.microsoft.com/office/drawing/2014/main" id="{A3FA4325-B2FA-F949-B9F0-DE42DCAEB3B6}"/>
                </a:ext>
              </a:extLst>
            </p:cNvPr>
            <p:cNvCxnSpPr/>
            <p:nvPr/>
          </p:nvCxnSpPr>
          <p:spPr>
            <a:xfrm>
              <a:off x="4273455" y="2718147"/>
              <a:ext cx="1902882" cy="968838"/>
            </a:xfrm>
            <a:prstGeom prst="bentConnector3">
              <a:avLst>
                <a:gd name="adj1" fmla="val -189"/>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grpSp>
      <p:pic>
        <p:nvPicPr>
          <p:cNvPr id="2" name="Picture 2">
            <a:extLst>
              <a:ext uri="{FF2B5EF4-FFF2-40B4-BE49-F238E27FC236}">
                <a16:creationId xmlns:a16="http://schemas.microsoft.com/office/drawing/2014/main" id="{168EE631-09F3-4416-806A-4A01CBF79F78}"/>
              </a:ext>
            </a:extLst>
          </p:cNvPr>
          <p:cNvPicPr>
            <a:picLocks noChangeAspect="1"/>
          </p:cNvPicPr>
          <p:nvPr/>
        </p:nvPicPr>
        <p:blipFill>
          <a:blip r:embed="rId5"/>
          <a:stretch>
            <a:fillRect/>
          </a:stretch>
        </p:blipFill>
        <p:spPr>
          <a:xfrm>
            <a:off x="2134871" y="2760867"/>
            <a:ext cx="3333597" cy="861829"/>
          </a:xfrm>
          <a:prstGeom prst="rect">
            <a:avLst/>
          </a:prstGeom>
        </p:spPr>
      </p:pic>
      <p:pic>
        <p:nvPicPr>
          <p:cNvPr id="3" name="Picture 4" descr="Logo&#10;&#10;Description automatically generated">
            <a:extLst>
              <a:ext uri="{FF2B5EF4-FFF2-40B4-BE49-F238E27FC236}">
                <a16:creationId xmlns:a16="http://schemas.microsoft.com/office/drawing/2014/main" id="{8DEACD2F-4185-4E36-A69C-8C1D4F7227B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310465" y="2354964"/>
            <a:ext cx="2858819" cy="1650712"/>
          </a:xfrm>
          <a:prstGeom prst="rect">
            <a:avLst/>
          </a:prstGeom>
          <a:ln>
            <a:noFill/>
          </a:ln>
        </p:spPr>
      </p:pic>
      <p:pic>
        <p:nvPicPr>
          <p:cNvPr id="7" name="Picture 7">
            <a:extLst>
              <a:ext uri="{FF2B5EF4-FFF2-40B4-BE49-F238E27FC236}">
                <a16:creationId xmlns:a16="http://schemas.microsoft.com/office/drawing/2014/main" id="{031B9860-D613-4EC4-86C5-3028D97FB99A}"/>
              </a:ext>
            </a:extLst>
          </p:cNvPr>
          <p:cNvPicPr>
            <a:picLocks noChangeAspect="1"/>
          </p:cNvPicPr>
          <p:nvPr/>
        </p:nvPicPr>
        <p:blipFill>
          <a:blip r:embed="rId8"/>
          <a:stretch>
            <a:fillRect/>
          </a:stretch>
        </p:blipFill>
        <p:spPr>
          <a:xfrm>
            <a:off x="19274119" y="2475937"/>
            <a:ext cx="3142253" cy="1673731"/>
          </a:xfrm>
          <a:prstGeom prst="rect">
            <a:avLst/>
          </a:prstGeom>
        </p:spPr>
      </p:pic>
    </p:spTree>
    <p:extLst>
      <p:ext uri="{BB962C8B-B14F-4D97-AF65-F5344CB8AC3E}">
        <p14:creationId xmlns:p14="http://schemas.microsoft.com/office/powerpoint/2010/main" val="380688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500" fill="hold"/>
                                        <p:tgtEl>
                                          <p:spTgt spid="128"/>
                                        </p:tgtEl>
                                        <p:attrNameLst>
                                          <p:attrName>ppt_x</p:attrName>
                                        </p:attrNameLst>
                                      </p:cBhvr>
                                      <p:tavLst>
                                        <p:tav tm="0">
                                          <p:val>
                                            <p:strVal val="#ppt_x"/>
                                          </p:val>
                                        </p:tav>
                                        <p:tav tm="100000">
                                          <p:val>
                                            <p:strVal val="#ppt_x"/>
                                          </p:val>
                                        </p:tav>
                                      </p:tavLst>
                                    </p:anim>
                                    <p:anim calcmode="lin" valueType="num">
                                      <p:cBhvr additive="base">
                                        <p:cTn id="16" dur="5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1"/>
                                        </p:tgtEl>
                                        <p:attrNameLst>
                                          <p:attrName>style.visibility</p:attrName>
                                        </p:attrNameLst>
                                      </p:cBhvr>
                                      <p:to>
                                        <p:strVal val="visible"/>
                                      </p:to>
                                    </p:set>
                                    <p:anim calcmode="lin" valueType="num">
                                      <p:cBhvr additive="base">
                                        <p:cTn id="19" dur="500" fill="hold"/>
                                        <p:tgtEl>
                                          <p:spTgt spid="201"/>
                                        </p:tgtEl>
                                        <p:attrNameLst>
                                          <p:attrName>ppt_x</p:attrName>
                                        </p:attrNameLst>
                                      </p:cBhvr>
                                      <p:tavLst>
                                        <p:tav tm="0">
                                          <p:val>
                                            <p:strVal val="0-#ppt_w/2"/>
                                          </p:val>
                                        </p:tav>
                                        <p:tav tm="100000">
                                          <p:val>
                                            <p:strVal val="#ppt_x"/>
                                          </p:val>
                                        </p:tav>
                                      </p:tavLst>
                                    </p:anim>
                                    <p:anim calcmode="lin" valueType="num">
                                      <p:cBhvr additive="base">
                                        <p:cTn id="20" dur="500" fill="hold"/>
                                        <p:tgtEl>
                                          <p:spTgt spid="201"/>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additive="base">
                                        <p:cTn id="23" dur="500" fill="hold"/>
                                        <p:tgtEl>
                                          <p:spTgt spid="167"/>
                                        </p:tgtEl>
                                        <p:attrNameLst>
                                          <p:attrName>ppt_x</p:attrName>
                                        </p:attrNameLst>
                                      </p:cBhvr>
                                      <p:tavLst>
                                        <p:tav tm="0">
                                          <p:val>
                                            <p:strVal val="#ppt_x"/>
                                          </p:val>
                                        </p:tav>
                                        <p:tav tm="100000">
                                          <p:val>
                                            <p:strVal val="#ppt_x"/>
                                          </p:val>
                                        </p:tav>
                                      </p:tavLst>
                                    </p:anim>
                                    <p:anim calcmode="lin" valueType="num">
                                      <p:cBhvr additive="base">
                                        <p:cTn id="24"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94E3DA-61F9-4F05-AB98-AD60573CD8BF}"/>
              </a:ext>
            </a:extLst>
          </p:cNvPr>
          <p:cNvSpPr txBox="1"/>
          <p:nvPr/>
        </p:nvSpPr>
        <p:spPr>
          <a:xfrm>
            <a:off x="463571" y="2425200"/>
            <a:ext cx="6062597" cy="584775"/>
          </a:xfrm>
          <a:prstGeom prst="rect">
            <a:avLst/>
          </a:prstGeom>
          <a:noFill/>
        </p:spPr>
        <p:txBody>
          <a:bodyPr wrap="square" rtlCol="0">
            <a:spAutoFit/>
          </a:bodyPr>
          <a:lstStyle/>
          <a:p>
            <a:pPr defTabSz="1828823">
              <a:defRPr/>
            </a:pPr>
            <a:r>
              <a:rPr lang="en-US" sz="3200" b="1" dirty="0">
                <a:latin typeface="Arial" panose="020B0604020202020204" pitchFamily="34" charset="0"/>
                <a:ea typeface="Verdana" charset="0"/>
                <a:cs typeface="Arial" panose="020B0604020202020204" pitchFamily="34" charset="0"/>
              </a:rPr>
              <a:t>Key Challenges</a:t>
            </a:r>
          </a:p>
        </p:txBody>
      </p:sp>
      <p:sp>
        <p:nvSpPr>
          <p:cNvPr id="6" name="TextBox 5">
            <a:extLst>
              <a:ext uri="{FF2B5EF4-FFF2-40B4-BE49-F238E27FC236}">
                <a16:creationId xmlns:a16="http://schemas.microsoft.com/office/drawing/2014/main" id="{E352EA0F-3047-48CA-973F-A3A42A5F3365}"/>
              </a:ext>
            </a:extLst>
          </p:cNvPr>
          <p:cNvSpPr txBox="1"/>
          <p:nvPr/>
        </p:nvSpPr>
        <p:spPr>
          <a:xfrm>
            <a:off x="7720939" y="2499003"/>
            <a:ext cx="6062597" cy="584775"/>
          </a:xfrm>
          <a:prstGeom prst="rect">
            <a:avLst/>
          </a:prstGeom>
          <a:noFill/>
        </p:spPr>
        <p:txBody>
          <a:bodyPr wrap="square" rtlCol="0">
            <a:spAutoFit/>
          </a:bodyPr>
          <a:lstStyle/>
          <a:p>
            <a:pPr defTabSz="1828823">
              <a:defRPr/>
            </a:pPr>
            <a:r>
              <a:rPr lang="en-US" sz="3200" b="1" dirty="0">
                <a:latin typeface="Arial" panose="020B0604020202020204" pitchFamily="34" charset="0"/>
                <a:ea typeface="Verdana" charset="0"/>
                <a:cs typeface="Arial" panose="020B0604020202020204" pitchFamily="34" charset="0"/>
              </a:rPr>
              <a:t>Anaplan Solution</a:t>
            </a:r>
          </a:p>
        </p:txBody>
      </p:sp>
      <p:sp>
        <p:nvSpPr>
          <p:cNvPr id="8" name="TextBox 7">
            <a:extLst>
              <a:ext uri="{FF2B5EF4-FFF2-40B4-BE49-F238E27FC236}">
                <a16:creationId xmlns:a16="http://schemas.microsoft.com/office/drawing/2014/main" id="{7AFEDA52-A292-4880-BFFE-90A8AD82F19A}"/>
              </a:ext>
            </a:extLst>
          </p:cNvPr>
          <p:cNvSpPr txBox="1"/>
          <p:nvPr/>
        </p:nvSpPr>
        <p:spPr>
          <a:xfrm>
            <a:off x="13687488" y="2463198"/>
            <a:ext cx="6062597" cy="584775"/>
          </a:xfrm>
          <a:prstGeom prst="rect">
            <a:avLst/>
          </a:prstGeom>
          <a:noFill/>
        </p:spPr>
        <p:txBody>
          <a:bodyPr wrap="square" rtlCol="0">
            <a:spAutoFit/>
          </a:bodyPr>
          <a:lstStyle/>
          <a:p>
            <a:pPr defTabSz="1828823">
              <a:defRPr/>
            </a:pPr>
            <a:r>
              <a:rPr lang="en-US" sz="3200" b="1" dirty="0">
                <a:latin typeface="Arial" panose="020B0604020202020204" pitchFamily="34" charset="0"/>
                <a:ea typeface="Verdana" charset="0"/>
                <a:cs typeface="Arial" panose="020B0604020202020204" pitchFamily="34" charset="0"/>
              </a:rPr>
              <a:t>KPI Impact</a:t>
            </a:r>
          </a:p>
        </p:txBody>
      </p:sp>
      <p:sp>
        <p:nvSpPr>
          <p:cNvPr id="10" name="Rectangle 9">
            <a:extLst>
              <a:ext uri="{FF2B5EF4-FFF2-40B4-BE49-F238E27FC236}">
                <a16:creationId xmlns:a16="http://schemas.microsoft.com/office/drawing/2014/main" id="{FFF164EF-E5B5-442A-8539-87201FAD37F0}"/>
              </a:ext>
            </a:extLst>
          </p:cNvPr>
          <p:cNvSpPr/>
          <p:nvPr/>
        </p:nvSpPr>
        <p:spPr>
          <a:xfrm>
            <a:off x="383155" y="3406924"/>
            <a:ext cx="6322448" cy="1327757"/>
          </a:xfrm>
          <a:prstGeom prst="rect">
            <a:avLst/>
          </a:prstGeom>
          <a:solidFill>
            <a:schemeClr val="accent2">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defRPr/>
            </a:pPr>
            <a:r>
              <a:rPr lang="en-US" sz="2800" b="1" dirty="0">
                <a:solidFill>
                  <a:schemeClr val="tx1"/>
                </a:solidFill>
                <a:latin typeface="Arial" panose="020B0604020202020204" pitchFamily="34" charset="0"/>
                <a:ea typeface="Verdana" charset="0"/>
                <a:cs typeface="Arial" panose="020B0604020202020204" pitchFamily="34" charset="0"/>
              </a:rPr>
              <a:t>Complex Demand </a:t>
            </a:r>
            <a:r>
              <a:rPr lang="en-US" sz="2800" dirty="0">
                <a:solidFill>
                  <a:schemeClr val="tx1"/>
                </a:solidFill>
                <a:latin typeface="Arial" panose="020B0604020202020204" pitchFamily="34" charset="0"/>
                <a:ea typeface="Verdana" charset="0"/>
                <a:cs typeface="Arial" panose="020B0604020202020204" pitchFamily="34" charset="0"/>
              </a:rPr>
              <a:t>planning process</a:t>
            </a:r>
          </a:p>
        </p:txBody>
      </p:sp>
      <p:sp>
        <p:nvSpPr>
          <p:cNvPr id="12" name="Rectangle 11">
            <a:extLst>
              <a:ext uri="{FF2B5EF4-FFF2-40B4-BE49-F238E27FC236}">
                <a16:creationId xmlns:a16="http://schemas.microsoft.com/office/drawing/2014/main" id="{8CD3E62F-64CD-4CA9-86C4-76276E5A4EEF}"/>
              </a:ext>
            </a:extLst>
          </p:cNvPr>
          <p:cNvSpPr/>
          <p:nvPr/>
        </p:nvSpPr>
        <p:spPr>
          <a:xfrm>
            <a:off x="383155" y="4987500"/>
            <a:ext cx="6322448" cy="1327757"/>
          </a:xfrm>
          <a:prstGeom prst="rect">
            <a:avLst/>
          </a:prstGeom>
          <a:solidFill>
            <a:schemeClr val="accent2">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defRPr/>
            </a:pPr>
            <a:r>
              <a:rPr lang="en-US" sz="2800" dirty="0">
                <a:solidFill>
                  <a:schemeClr val="tx1"/>
                </a:solidFill>
                <a:latin typeface="Arial" panose="020B0604020202020204" pitchFamily="34" charset="0"/>
                <a:ea typeface="Verdana" charset="0"/>
                <a:cs typeface="Arial" panose="020B0604020202020204" pitchFamily="34" charset="0"/>
              </a:rPr>
              <a:t>Difficulty in aligning forecast of </a:t>
            </a:r>
            <a:r>
              <a:rPr lang="en-US" sz="2800" b="1" dirty="0">
                <a:solidFill>
                  <a:schemeClr val="tx1"/>
                </a:solidFill>
                <a:latin typeface="Arial" panose="020B0604020202020204" pitchFamily="34" charset="0"/>
                <a:ea typeface="Verdana" charset="0"/>
                <a:cs typeface="Arial" panose="020B0604020202020204" pitchFamily="34" charset="0"/>
              </a:rPr>
              <a:t>new products and new stores</a:t>
            </a:r>
          </a:p>
        </p:txBody>
      </p:sp>
      <p:sp>
        <p:nvSpPr>
          <p:cNvPr id="14" name="Rectangle 13">
            <a:extLst>
              <a:ext uri="{FF2B5EF4-FFF2-40B4-BE49-F238E27FC236}">
                <a16:creationId xmlns:a16="http://schemas.microsoft.com/office/drawing/2014/main" id="{EFE68A64-999F-458A-B50A-ADAB5FFFD4E1}"/>
              </a:ext>
            </a:extLst>
          </p:cNvPr>
          <p:cNvSpPr/>
          <p:nvPr/>
        </p:nvSpPr>
        <p:spPr>
          <a:xfrm>
            <a:off x="383155" y="6568076"/>
            <a:ext cx="6322448" cy="1327757"/>
          </a:xfrm>
          <a:prstGeom prst="rect">
            <a:avLst/>
          </a:prstGeom>
          <a:solidFill>
            <a:schemeClr val="accent2">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defRPr/>
            </a:pPr>
            <a:r>
              <a:rPr lang="en-US" sz="2800" dirty="0">
                <a:solidFill>
                  <a:schemeClr val="tx1"/>
                </a:solidFill>
                <a:latin typeface="Arial" panose="020B0604020202020204" pitchFamily="34" charset="0"/>
                <a:ea typeface="Verdana" charset="0"/>
                <a:cs typeface="Arial" panose="020B0604020202020204" pitchFamily="34" charset="0"/>
              </a:rPr>
              <a:t>Difficulty in </a:t>
            </a:r>
            <a:r>
              <a:rPr lang="en-US" sz="2800" b="1" dirty="0">
                <a:solidFill>
                  <a:schemeClr val="tx1"/>
                </a:solidFill>
                <a:latin typeface="Arial" panose="020B0604020202020204" pitchFamily="34" charset="0"/>
                <a:ea typeface="Verdana" charset="0"/>
                <a:cs typeface="Arial" panose="020B0604020202020204" pitchFamily="34" charset="0"/>
              </a:rPr>
              <a:t>aligning marketing and promotion</a:t>
            </a:r>
            <a:r>
              <a:rPr lang="en-US" sz="2800" dirty="0">
                <a:solidFill>
                  <a:schemeClr val="tx1"/>
                </a:solidFill>
                <a:latin typeface="Arial" panose="020B0604020202020204" pitchFamily="34" charset="0"/>
                <a:ea typeface="Verdana" charset="0"/>
                <a:cs typeface="Arial" panose="020B0604020202020204" pitchFamily="34" charset="0"/>
              </a:rPr>
              <a:t> events with sales volume planning for New Products</a:t>
            </a:r>
          </a:p>
        </p:txBody>
      </p:sp>
      <p:sp>
        <p:nvSpPr>
          <p:cNvPr id="16" name="Rectangle 15">
            <a:extLst>
              <a:ext uri="{FF2B5EF4-FFF2-40B4-BE49-F238E27FC236}">
                <a16:creationId xmlns:a16="http://schemas.microsoft.com/office/drawing/2014/main" id="{2D562FC6-862A-4BD7-AC00-D116F43C8D9F}"/>
              </a:ext>
            </a:extLst>
          </p:cNvPr>
          <p:cNvSpPr/>
          <p:nvPr/>
        </p:nvSpPr>
        <p:spPr>
          <a:xfrm>
            <a:off x="383155" y="9729228"/>
            <a:ext cx="6322448" cy="1327757"/>
          </a:xfrm>
          <a:prstGeom prst="rect">
            <a:avLst/>
          </a:prstGeom>
          <a:solidFill>
            <a:schemeClr val="accent2">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defRPr/>
            </a:pPr>
            <a:r>
              <a:rPr lang="en-US" sz="2800" b="1" dirty="0">
                <a:solidFill>
                  <a:schemeClr val="tx1"/>
                </a:solidFill>
                <a:latin typeface="Arial" panose="020B0604020202020204" pitchFamily="34" charset="0"/>
                <a:ea typeface="Verdana" charset="0"/>
                <a:cs typeface="Arial" panose="020B0604020202020204" pitchFamily="34" charset="0"/>
              </a:rPr>
              <a:t>Lack of visibility </a:t>
            </a:r>
            <a:r>
              <a:rPr lang="en-US" sz="2800" dirty="0">
                <a:solidFill>
                  <a:schemeClr val="tx1"/>
                </a:solidFill>
                <a:latin typeface="Arial" panose="020B0604020202020204" pitchFamily="34" charset="0"/>
                <a:ea typeface="Verdana" charset="0"/>
                <a:cs typeface="Arial" panose="020B0604020202020204" pitchFamily="34" charset="0"/>
              </a:rPr>
              <a:t>in Raw Material and packaging requirements</a:t>
            </a:r>
          </a:p>
        </p:txBody>
      </p:sp>
      <p:sp>
        <p:nvSpPr>
          <p:cNvPr id="18" name="Rectangle 17">
            <a:extLst>
              <a:ext uri="{FF2B5EF4-FFF2-40B4-BE49-F238E27FC236}">
                <a16:creationId xmlns:a16="http://schemas.microsoft.com/office/drawing/2014/main" id="{4697CB6B-E33F-45CC-AE4F-867D8D5D54F0}"/>
              </a:ext>
            </a:extLst>
          </p:cNvPr>
          <p:cNvSpPr/>
          <p:nvPr/>
        </p:nvSpPr>
        <p:spPr>
          <a:xfrm>
            <a:off x="383155" y="11309804"/>
            <a:ext cx="6322448" cy="1327757"/>
          </a:xfrm>
          <a:prstGeom prst="rect">
            <a:avLst/>
          </a:prstGeom>
          <a:solidFill>
            <a:schemeClr val="accent2">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defRPr/>
            </a:pPr>
            <a:r>
              <a:rPr lang="en-US" sz="2800" dirty="0">
                <a:solidFill>
                  <a:schemeClr val="tx1"/>
                </a:solidFill>
                <a:latin typeface="Arial" panose="020B0604020202020204" pitchFamily="34" charset="0"/>
                <a:ea typeface="Verdana" charset="0"/>
                <a:cs typeface="Arial" panose="020B0604020202020204" pitchFamily="34" charset="0"/>
              </a:rPr>
              <a:t>Poor visibility on supplier and </a:t>
            </a:r>
            <a:r>
              <a:rPr lang="en-US" sz="2800" b="1" dirty="0">
                <a:solidFill>
                  <a:schemeClr val="tx1"/>
                </a:solidFill>
                <a:latin typeface="Arial" panose="020B0604020202020204" pitchFamily="34" charset="0"/>
                <a:ea typeface="Verdana" charset="0"/>
                <a:cs typeface="Arial" panose="020B0604020202020204" pitchFamily="34" charset="0"/>
              </a:rPr>
              <a:t>production capacity utilization</a:t>
            </a:r>
          </a:p>
        </p:txBody>
      </p:sp>
      <p:sp>
        <p:nvSpPr>
          <p:cNvPr id="20" name="Rectangle 19">
            <a:extLst>
              <a:ext uri="{FF2B5EF4-FFF2-40B4-BE49-F238E27FC236}">
                <a16:creationId xmlns:a16="http://schemas.microsoft.com/office/drawing/2014/main" id="{E3D7FA4A-A95E-4CF2-ACB5-F3950F680955}"/>
              </a:ext>
            </a:extLst>
          </p:cNvPr>
          <p:cNvSpPr/>
          <p:nvPr/>
        </p:nvSpPr>
        <p:spPr>
          <a:xfrm>
            <a:off x="383152" y="8148652"/>
            <a:ext cx="6322448" cy="1327757"/>
          </a:xfrm>
          <a:prstGeom prst="rect">
            <a:avLst/>
          </a:prstGeom>
          <a:solidFill>
            <a:schemeClr val="accent2">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defRPr/>
            </a:pPr>
            <a:r>
              <a:rPr lang="en-US" sz="2800" b="1" dirty="0">
                <a:solidFill>
                  <a:schemeClr val="tx1"/>
                </a:solidFill>
                <a:latin typeface="Arial" panose="020B0604020202020204" pitchFamily="34" charset="0"/>
                <a:ea typeface="Verdana" charset="0"/>
                <a:cs typeface="Arial" panose="020B0604020202020204" pitchFamily="34" charset="0"/>
              </a:rPr>
              <a:t>Supply shortages </a:t>
            </a:r>
            <a:r>
              <a:rPr lang="en-US" sz="2800" dirty="0">
                <a:solidFill>
                  <a:schemeClr val="tx1"/>
                </a:solidFill>
                <a:latin typeface="Arial" panose="020B0604020202020204" pitchFamily="34" charset="0"/>
                <a:ea typeface="Verdana" charset="0"/>
                <a:cs typeface="Arial" panose="020B0604020202020204" pitchFamily="34" charset="0"/>
              </a:rPr>
              <a:t>in fast moving SKUs</a:t>
            </a:r>
          </a:p>
        </p:txBody>
      </p:sp>
      <p:sp>
        <p:nvSpPr>
          <p:cNvPr id="30" name="Rectangle 29">
            <a:extLst>
              <a:ext uri="{FF2B5EF4-FFF2-40B4-BE49-F238E27FC236}">
                <a16:creationId xmlns:a16="http://schemas.microsoft.com/office/drawing/2014/main" id="{ACD2CCC6-F79C-401D-A3F3-62D26C376CEA}"/>
              </a:ext>
            </a:extLst>
          </p:cNvPr>
          <p:cNvSpPr/>
          <p:nvPr/>
        </p:nvSpPr>
        <p:spPr>
          <a:xfrm>
            <a:off x="7237656" y="3433784"/>
            <a:ext cx="7169371" cy="1320645"/>
          </a:xfrm>
          <a:prstGeom prst="rect">
            <a:avLst/>
          </a:prstGeom>
          <a:solidFill>
            <a:schemeClr val="accent4">
              <a:alpha val="1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defRPr/>
            </a:pPr>
            <a:r>
              <a:rPr lang="en-US" sz="2400" dirty="0">
                <a:solidFill>
                  <a:schemeClr val="tx1"/>
                </a:solidFill>
                <a:latin typeface="Arial" panose="020B0604020202020204" pitchFamily="34" charset="0"/>
                <a:ea typeface="Verdana" charset="0"/>
                <a:cs typeface="Arial" panose="020B0604020202020204" pitchFamily="34" charset="0"/>
              </a:rPr>
              <a:t>Use </a:t>
            </a:r>
            <a:r>
              <a:rPr lang="en-US" sz="2400" b="1" dirty="0">
                <a:solidFill>
                  <a:schemeClr val="tx1"/>
                </a:solidFill>
                <a:latin typeface="Arial" panose="020B0604020202020204" pitchFamily="34" charset="0"/>
                <a:ea typeface="Verdana" charset="0"/>
                <a:cs typeface="Arial" panose="020B0604020202020204" pitchFamily="34" charset="0"/>
              </a:rPr>
              <a:t>statistical algorithms </a:t>
            </a:r>
            <a:r>
              <a:rPr lang="en-US" sz="2400" dirty="0">
                <a:solidFill>
                  <a:schemeClr val="tx1"/>
                </a:solidFill>
                <a:latin typeface="Arial" panose="020B0604020202020204" pitchFamily="34" charset="0"/>
                <a:ea typeface="Verdana" charset="0"/>
                <a:cs typeface="Arial" panose="020B0604020202020204" pitchFamily="34" charset="0"/>
              </a:rPr>
              <a:t>for forecasting of finished goods by multiple dimension, </a:t>
            </a:r>
            <a:r>
              <a:rPr lang="en-US" sz="2400" dirty="0" err="1">
                <a:solidFill>
                  <a:schemeClr val="tx1"/>
                </a:solidFill>
                <a:latin typeface="Arial" panose="020B0604020202020204" pitchFamily="34" charset="0"/>
                <a:ea typeface="Verdana" charset="0"/>
                <a:cs typeface="Arial" panose="020B0604020202020204" pitchFamily="34" charset="0"/>
              </a:rPr>
              <a:t>i.e</a:t>
            </a:r>
            <a:r>
              <a:rPr lang="en-US" sz="2400" dirty="0">
                <a:solidFill>
                  <a:schemeClr val="tx1"/>
                </a:solidFill>
                <a:latin typeface="Arial" panose="020B0604020202020204" pitchFamily="34" charset="0"/>
                <a:ea typeface="Verdana" charset="0"/>
                <a:cs typeface="Arial" panose="020B0604020202020204" pitchFamily="34" charset="0"/>
              </a:rPr>
              <a:t> location and channel</a:t>
            </a:r>
          </a:p>
        </p:txBody>
      </p:sp>
      <p:sp>
        <p:nvSpPr>
          <p:cNvPr id="32" name="Rectangle 31">
            <a:extLst>
              <a:ext uri="{FF2B5EF4-FFF2-40B4-BE49-F238E27FC236}">
                <a16:creationId xmlns:a16="http://schemas.microsoft.com/office/drawing/2014/main" id="{13AFC435-1DE7-44D8-AF06-66F7DB2A378D}"/>
              </a:ext>
            </a:extLst>
          </p:cNvPr>
          <p:cNvSpPr/>
          <p:nvPr/>
        </p:nvSpPr>
        <p:spPr>
          <a:xfrm>
            <a:off x="7237655" y="5047908"/>
            <a:ext cx="7169368" cy="1294211"/>
          </a:xfrm>
          <a:prstGeom prst="rect">
            <a:avLst/>
          </a:prstGeom>
          <a:solidFill>
            <a:schemeClr val="accent4">
              <a:alpha val="1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defRPr/>
            </a:pPr>
            <a:r>
              <a:rPr lang="en-US" sz="2400" dirty="0">
                <a:solidFill>
                  <a:schemeClr val="tx1"/>
                </a:solidFill>
                <a:latin typeface="Arial" panose="020B0604020202020204" pitchFamily="34" charset="0"/>
                <a:ea typeface="Verdana" charset="0"/>
                <a:cs typeface="Arial" panose="020B0604020202020204" pitchFamily="34" charset="0"/>
              </a:rPr>
              <a:t>Create baseline forecast based on like item or like store with market intelligence from </a:t>
            </a:r>
            <a:r>
              <a:rPr lang="en-US" sz="2400" b="1" dirty="0">
                <a:solidFill>
                  <a:schemeClr val="tx1"/>
                </a:solidFill>
                <a:latin typeface="Arial" panose="020B0604020202020204" pitchFamily="34" charset="0"/>
                <a:ea typeface="Verdana" charset="0"/>
                <a:cs typeface="Arial" panose="020B0604020202020204" pitchFamily="34" charset="0"/>
              </a:rPr>
              <a:t>marketing and sales team</a:t>
            </a:r>
          </a:p>
        </p:txBody>
      </p:sp>
      <p:sp>
        <p:nvSpPr>
          <p:cNvPr id="34" name="Rectangle 33">
            <a:extLst>
              <a:ext uri="{FF2B5EF4-FFF2-40B4-BE49-F238E27FC236}">
                <a16:creationId xmlns:a16="http://schemas.microsoft.com/office/drawing/2014/main" id="{9A617901-0B0D-4FC9-AC24-A670B1235F5F}"/>
              </a:ext>
            </a:extLst>
          </p:cNvPr>
          <p:cNvSpPr/>
          <p:nvPr/>
        </p:nvSpPr>
        <p:spPr>
          <a:xfrm>
            <a:off x="7237652" y="6673592"/>
            <a:ext cx="7169368" cy="1811307"/>
          </a:xfrm>
          <a:prstGeom prst="rect">
            <a:avLst/>
          </a:prstGeom>
          <a:solidFill>
            <a:schemeClr val="accent4">
              <a:alpha val="1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defRPr/>
            </a:pPr>
            <a:r>
              <a:rPr lang="en-US" sz="2400" dirty="0">
                <a:solidFill>
                  <a:schemeClr val="tx1"/>
                </a:solidFill>
                <a:latin typeface="Arial" panose="020B0604020202020204" pitchFamily="34" charset="0"/>
                <a:ea typeface="Verdana" charset="0"/>
                <a:cs typeface="Arial" panose="020B0604020202020204" pitchFamily="34" charset="0"/>
              </a:rPr>
              <a:t>Tie forecasts to marketing initiatives and events and calculate </a:t>
            </a:r>
            <a:r>
              <a:rPr lang="en-US" sz="2400" b="1" dirty="0">
                <a:solidFill>
                  <a:schemeClr val="tx1"/>
                </a:solidFill>
                <a:latin typeface="Arial" panose="020B0604020202020204" pitchFamily="34" charset="0"/>
                <a:ea typeface="Verdana" charset="0"/>
                <a:cs typeface="Arial" panose="020B0604020202020204" pitchFamily="34" charset="0"/>
              </a:rPr>
              <a:t>ROI of each promotion </a:t>
            </a:r>
            <a:r>
              <a:rPr lang="en-US" sz="2400" dirty="0">
                <a:solidFill>
                  <a:schemeClr val="tx1"/>
                </a:solidFill>
                <a:latin typeface="Arial" panose="020B0604020202020204" pitchFamily="34" charset="0"/>
                <a:ea typeface="Verdana" charset="0"/>
                <a:cs typeface="Arial" panose="020B0604020202020204" pitchFamily="34" charset="0"/>
              </a:rPr>
              <a:t>before the launch of the promotions </a:t>
            </a:r>
          </a:p>
        </p:txBody>
      </p:sp>
      <p:sp>
        <p:nvSpPr>
          <p:cNvPr id="36" name="Rectangle 35">
            <a:extLst>
              <a:ext uri="{FF2B5EF4-FFF2-40B4-BE49-F238E27FC236}">
                <a16:creationId xmlns:a16="http://schemas.microsoft.com/office/drawing/2014/main" id="{3118E4E1-81BA-4141-A24F-2620EBD0A929}"/>
              </a:ext>
            </a:extLst>
          </p:cNvPr>
          <p:cNvSpPr/>
          <p:nvPr/>
        </p:nvSpPr>
        <p:spPr>
          <a:xfrm>
            <a:off x="7237648" y="8742573"/>
            <a:ext cx="7169371" cy="1677392"/>
          </a:xfrm>
          <a:prstGeom prst="rect">
            <a:avLst/>
          </a:prstGeom>
          <a:solidFill>
            <a:schemeClr val="accent4">
              <a:alpha val="1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spcAft>
                <a:spcPts val="800"/>
              </a:spcAft>
              <a:buClr>
                <a:srgbClr val="0B2265"/>
              </a:buClr>
              <a:defRPr/>
            </a:pPr>
            <a:r>
              <a:rPr lang="en-US" sz="2400" dirty="0">
                <a:solidFill>
                  <a:schemeClr val="tx1"/>
                </a:solidFill>
                <a:latin typeface="Arial" panose="020B0604020202020204" pitchFamily="34" charset="0"/>
                <a:ea typeface="Verdana" charset="0"/>
                <a:cs typeface="Arial" panose="020B0604020202020204" pitchFamily="34" charset="0"/>
              </a:rPr>
              <a:t>Explosion of BOM for clear visibility into </a:t>
            </a:r>
            <a:r>
              <a:rPr lang="en-US" sz="2400" b="1" dirty="0">
                <a:solidFill>
                  <a:schemeClr val="tx1"/>
                </a:solidFill>
                <a:latin typeface="Arial" panose="020B0604020202020204" pitchFamily="34" charset="0"/>
                <a:ea typeface="Verdana" charset="0"/>
                <a:cs typeface="Arial" panose="020B0604020202020204" pitchFamily="34" charset="0"/>
              </a:rPr>
              <a:t>projected inventory of raw material requirement</a:t>
            </a:r>
          </a:p>
        </p:txBody>
      </p:sp>
      <p:sp>
        <p:nvSpPr>
          <p:cNvPr id="38" name="Rectangle 37">
            <a:extLst>
              <a:ext uri="{FF2B5EF4-FFF2-40B4-BE49-F238E27FC236}">
                <a16:creationId xmlns:a16="http://schemas.microsoft.com/office/drawing/2014/main" id="{25274F92-71D3-4E36-8966-19E5DB960699}"/>
              </a:ext>
            </a:extLst>
          </p:cNvPr>
          <p:cNvSpPr/>
          <p:nvPr/>
        </p:nvSpPr>
        <p:spPr>
          <a:xfrm>
            <a:off x="7237652" y="10787245"/>
            <a:ext cx="7169368" cy="1677392"/>
          </a:xfrm>
          <a:prstGeom prst="rect">
            <a:avLst/>
          </a:prstGeom>
          <a:solidFill>
            <a:schemeClr val="accent4">
              <a:alpha val="1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23">
              <a:defRPr/>
            </a:pPr>
            <a:r>
              <a:rPr lang="en-US" sz="2400" dirty="0">
                <a:solidFill>
                  <a:schemeClr val="tx1"/>
                </a:solidFill>
                <a:latin typeface="Arial" panose="020B0604020202020204" pitchFamily="34" charset="0"/>
                <a:ea typeface="Verdana" charset="0"/>
                <a:cs typeface="Arial" panose="020B0604020202020204" pitchFamily="34" charset="0"/>
              </a:rPr>
              <a:t>Visibility of </a:t>
            </a:r>
            <a:r>
              <a:rPr lang="en-US" sz="2400" b="1" dirty="0">
                <a:solidFill>
                  <a:schemeClr val="tx1"/>
                </a:solidFill>
                <a:latin typeface="Arial" panose="020B0604020202020204" pitchFamily="34" charset="0"/>
                <a:ea typeface="Verdana" charset="0"/>
                <a:cs typeface="Arial" panose="020B0604020202020204" pitchFamily="34" charset="0"/>
              </a:rPr>
              <a:t>capacity utilized at each plant </a:t>
            </a:r>
            <a:r>
              <a:rPr lang="en-US" sz="2400" dirty="0">
                <a:solidFill>
                  <a:schemeClr val="tx1"/>
                </a:solidFill>
                <a:latin typeface="Arial" panose="020B0604020202020204" pitchFamily="34" charset="0"/>
                <a:ea typeface="Verdana" charset="0"/>
                <a:cs typeface="Arial" panose="020B0604020202020204" pitchFamily="34" charset="0"/>
              </a:rPr>
              <a:t>with visibility in Stock orders and Production Order</a:t>
            </a:r>
          </a:p>
        </p:txBody>
      </p:sp>
      <p:sp>
        <p:nvSpPr>
          <p:cNvPr id="40" name="Rectangle 39">
            <a:extLst>
              <a:ext uri="{FF2B5EF4-FFF2-40B4-BE49-F238E27FC236}">
                <a16:creationId xmlns:a16="http://schemas.microsoft.com/office/drawing/2014/main" id="{C49910A0-13FC-4D82-AD84-340AD0F44216}"/>
              </a:ext>
            </a:extLst>
          </p:cNvPr>
          <p:cNvSpPr/>
          <p:nvPr/>
        </p:nvSpPr>
        <p:spPr bwMode="auto">
          <a:xfrm>
            <a:off x="14751536" y="5889857"/>
            <a:ext cx="3934539" cy="2170840"/>
          </a:xfrm>
          <a:prstGeom prst="rect">
            <a:avLst/>
          </a:prstGeom>
          <a:solidFill>
            <a:schemeClr val="accent1">
              <a:alpha val="21000"/>
            </a:schemeClr>
          </a:solidFill>
          <a:ln w="19050" cap="flat" cmpd="sng" algn="ctr">
            <a:noFill/>
            <a:prstDash val="solid"/>
            <a:round/>
            <a:headEnd type="none" w="med" len="med"/>
            <a:tailEnd type="none" w="med" len="med"/>
          </a:ln>
          <a:effectLst/>
        </p:spPr>
        <p:txBody>
          <a:bodyPr vert="horz" wrap="square" lIns="191965" tIns="122747" rIns="191965" bIns="122747" numCol="1" rtlCol="0" anchor="ctr" anchorCtr="0" compatLnSpc="1">
            <a:prstTxWarp prst="textNoShape">
              <a:avLst/>
            </a:prstTxWarp>
          </a:bodyPr>
          <a:lstStyle/>
          <a:p>
            <a:pPr defTabSz="1828823">
              <a:defRPr/>
            </a:pPr>
            <a:r>
              <a:rPr lang="en-US" sz="2101" b="1" dirty="0">
                <a:latin typeface="Arial"/>
                <a:cs typeface="Arial"/>
              </a:rPr>
              <a:t>Reduction in Logistics and Warehouse Costs</a:t>
            </a:r>
          </a:p>
          <a:p>
            <a:pPr>
              <a:defRPr/>
            </a:pPr>
            <a:endParaRPr lang="en-US" sz="1600" b="1" dirty="0">
              <a:latin typeface="Arial" panose="020B0604020202020204" pitchFamily="34" charset="0"/>
              <a:cs typeface="Arial" panose="020B0604020202020204" pitchFamily="34" charset="0"/>
            </a:endParaRPr>
          </a:p>
          <a:p>
            <a:pPr>
              <a:defRPr/>
            </a:pPr>
            <a:r>
              <a:rPr lang="en-US" sz="1600" b="1" dirty="0">
                <a:latin typeface="Arial"/>
                <a:cs typeface="Arial"/>
              </a:rPr>
              <a:t>Year 1 – 0.83% Savings</a:t>
            </a:r>
          </a:p>
          <a:p>
            <a:pPr>
              <a:defRPr/>
            </a:pPr>
            <a:r>
              <a:rPr lang="en-US" sz="1600" b="1" dirty="0">
                <a:latin typeface="Arial"/>
                <a:cs typeface="Arial"/>
              </a:rPr>
              <a:t>Year 2 – 1.70% Savings</a:t>
            </a:r>
          </a:p>
          <a:p>
            <a:pPr>
              <a:defRPr/>
            </a:pPr>
            <a:r>
              <a:rPr lang="en-US" sz="1600" b="1" dirty="0">
                <a:latin typeface="Arial"/>
                <a:cs typeface="Arial"/>
              </a:rPr>
              <a:t>Year 3 – 1.80% Savings</a:t>
            </a:r>
          </a:p>
        </p:txBody>
      </p:sp>
      <p:sp>
        <p:nvSpPr>
          <p:cNvPr id="42" name="Rectangle 41">
            <a:extLst>
              <a:ext uri="{FF2B5EF4-FFF2-40B4-BE49-F238E27FC236}">
                <a16:creationId xmlns:a16="http://schemas.microsoft.com/office/drawing/2014/main" id="{24E862AF-CCD2-4DB1-85DE-FBD38DA3646D}"/>
              </a:ext>
            </a:extLst>
          </p:cNvPr>
          <p:cNvSpPr/>
          <p:nvPr/>
        </p:nvSpPr>
        <p:spPr bwMode="auto">
          <a:xfrm>
            <a:off x="14751520" y="8438903"/>
            <a:ext cx="3934539" cy="1979069"/>
          </a:xfrm>
          <a:prstGeom prst="rect">
            <a:avLst/>
          </a:prstGeom>
          <a:solidFill>
            <a:schemeClr val="accent1">
              <a:alpha val="21000"/>
            </a:schemeClr>
          </a:solidFill>
          <a:ln w="19050" cap="flat" cmpd="sng" algn="ctr">
            <a:noFill/>
            <a:prstDash val="solid"/>
            <a:round/>
            <a:headEnd type="none" w="med" len="med"/>
            <a:tailEnd type="none" w="med" len="med"/>
          </a:ln>
          <a:effectLst/>
        </p:spPr>
        <p:txBody>
          <a:bodyPr vert="horz" wrap="square" lIns="191965" tIns="122747" rIns="191965" bIns="122747" numCol="1" rtlCol="0" anchor="ctr" anchorCtr="0" compatLnSpc="1">
            <a:prstTxWarp prst="textNoShape">
              <a:avLst/>
            </a:prstTxWarp>
          </a:bodyPr>
          <a:lstStyle/>
          <a:p>
            <a:pPr defTabSz="1828823">
              <a:defRPr/>
            </a:pPr>
            <a:r>
              <a:rPr lang="en-US" sz="2101" b="1" dirty="0">
                <a:latin typeface="Arial"/>
                <a:cs typeface="Arial"/>
              </a:rPr>
              <a:t>Improved Productivity of Staff Involved In SCM team</a:t>
            </a:r>
          </a:p>
          <a:p>
            <a:pPr>
              <a:defRPr/>
            </a:pPr>
            <a:endParaRPr lang="en-US" sz="2600" b="1" dirty="0">
              <a:latin typeface="Arial" panose="020B0604020202020204" pitchFamily="34" charset="0"/>
              <a:cs typeface="Arial" panose="020B0604020202020204" pitchFamily="34" charset="0"/>
            </a:endParaRPr>
          </a:p>
          <a:p>
            <a:pPr>
              <a:defRPr/>
            </a:pPr>
            <a:r>
              <a:rPr lang="en-US" sz="1600" b="1" dirty="0">
                <a:latin typeface="Arial"/>
                <a:cs typeface="Arial"/>
              </a:rPr>
              <a:t>Year 1 – 30.98% Savings</a:t>
            </a:r>
            <a:endParaRPr lang="en-US" sz="1600" b="1" dirty="0">
              <a:latin typeface="Arial" panose="020B0604020202020204" pitchFamily="34" charset="0"/>
              <a:cs typeface="Arial" panose="020B0604020202020204" pitchFamily="34" charset="0"/>
            </a:endParaRPr>
          </a:p>
          <a:p>
            <a:pPr>
              <a:defRPr/>
            </a:pPr>
            <a:r>
              <a:rPr lang="en-US" sz="1600" b="1" dirty="0">
                <a:latin typeface="Arial"/>
                <a:cs typeface="Arial"/>
              </a:rPr>
              <a:t>Year 2 – 63.75% Savings</a:t>
            </a:r>
            <a:endParaRPr lang="en-US" sz="1600" b="1" dirty="0">
              <a:latin typeface="Arial" panose="020B0604020202020204" pitchFamily="34" charset="0"/>
              <a:cs typeface="Arial" panose="020B0604020202020204" pitchFamily="34" charset="0"/>
            </a:endParaRPr>
          </a:p>
          <a:p>
            <a:pPr>
              <a:defRPr/>
            </a:pPr>
            <a:r>
              <a:rPr lang="en-US" sz="1600" b="1" dirty="0">
                <a:latin typeface="Arial"/>
                <a:cs typeface="Arial"/>
              </a:rPr>
              <a:t>Year 3 – 67.50% Savings</a:t>
            </a:r>
            <a:endParaRPr lang="en-US" sz="1600" b="1"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68EEF94-2326-4C31-97BC-BD18C8908FCA}"/>
              </a:ext>
            </a:extLst>
          </p:cNvPr>
          <p:cNvSpPr/>
          <p:nvPr/>
        </p:nvSpPr>
        <p:spPr bwMode="auto">
          <a:xfrm>
            <a:off x="14751520" y="10746658"/>
            <a:ext cx="3934539" cy="1670013"/>
          </a:xfrm>
          <a:prstGeom prst="rect">
            <a:avLst/>
          </a:prstGeom>
          <a:solidFill>
            <a:schemeClr val="accent1">
              <a:alpha val="21000"/>
            </a:schemeClr>
          </a:solidFill>
          <a:ln w="19050" cap="flat" cmpd="sng" algn="ctr">
            <a:noFill/>
            <a:prstDash val="solid"/>
            <a:round/>
            <a:headEnd type="none" w="med" len="med"/>
            <a:tailEnd type="none" w="med" len="med"/>
          </a:ln>
          <a:effectLst/>
        </p:spPr>
        <p:txBody>
          <a:bodyPr vert="horz" wrap="square" lIns="191965" tIns="122747" rIns="191965" bIns="122747" numCol="1" rtlCol="0" anchor="ctr" anchorCtr="0" compatLnSpc="1">
            <a:prstTxWarp prst="textNoShape">
              <a:avLst/>
            </a:prstTxWarp>
          </a:bodyPr>
          <a:lstStyle/>
          <a:p>
            <a:pPr defTabSz="1828823">
              <a:defRPr/>
            </a:pPr>
            <a:r>
              <a:rPr lang="en-US" sz="2101" b="1" dirty="0">
                <a:latin typeface="Arial"/>
                <a:cs typeface="Arial"/>
              </a:rPr>
              <a:t>Reduced Stock Outs</a:t>
            </a:r>
          </a:p>
          <a:p>
            <a:pPr>
              <a:defRPr/>
            </a:pPr>
            <a:endParaRPr lang="en-US" sz="2101" b="1" dirty="0">
              <a:latin typeface="Arial"/>
              <a:cs typeface="Arial"/>
            </a:endParaRPr>
          </a:p>
          <a:p>
            <a:pPr>
              <a:defRPr/>
            </a:pPr>
            <a:r>
              <a:rPr lang="en-US" sz="1600" b="1" dirty="0">
                <a:latin typeface="Arial"/>
                <a:cs typeface="Arial"/>
              </a:rPr>
              <a:t>Year 1 – 4.13% Savings</a:t>
            </a:r>
          </a:p>
          <a:p>
            <a:pPr>
              <a:defRPr/>
            </a:pPr>
            <a:r>
              <a:rPr lang="en-US" sz="1600" b="1" dirty="0">
                <a:latin typeface="Arial"/>
                <a:cs typeface="Arial"/>
              </a:rPr>
              <a:t>Year 2 – 8.50% Savings</a:t>
            </a:r>
          </a:p>
          <a:p>
            <a:pPr>
              <a:defRPr/>
            </a:pPr>
            <a:r>
              <a:rPr lang="en-US" sz="1600" b="1" dirty="0">
                <a:latin typeface="Arial"/>
                <a:cs typeface="Arial"/>
              </a:rPr>
              <a:t>Year 3 – 9.00% Savings</a:t>
            </a:r>
          </a:p>
        </p:txBody>
      </p:sp>
      <p:sp>
        <p:nvSpPr>
          <p:cNvPr id="52" name="Rectangle 51">
            <a:extLst>
              <a:ext uri="{FF2B5EF4-FFF2-40B4-BE49-F238E27FC236}">
                <a16:creationId xmlns:a16="http://schemas.microsoft.com/office/drawing/2014/main" id="{DA485785-AA5B-4B16-BCAF-205C4AA9FD9C}"/>
              </a:ext>
            </a:extLst>
          </p:cNvPr>
          <p:cNvSpPr/>
          <p:nvPr/>
        </p:nvSpPr>
        <p:spPr bwMode="auto">
          <a:xfrm>
            <a:off x="14751523" y="3357760"/>
            <a:ext cx="3934539" cy="2196784"/>
          </a:xfrm>
          <a:prstGeom prst="rect">
            <a:avLst/>
          </a:prstGeom>
          <a:solidFill>
            <a:schemeClr val="accent1">
              <a:alpha val="21000"/>
            </a:schemeClr>
          </a:solidFill>
          <a:ln w="19050" cap="flat" cmpd="sng" algn="ctr">
            <a:noFill/>
            <a:prstDash val="solid"/>
            <a:round/>
            <a:headEnd type="none" w="med" len="med"/>
            <a:tailEnd type="none" w="med" len="med"/>
          </a:ln>
          <a:effectLst/>
        </p:spPr>
        <p:txBody>
          <a:bodyPr vert="horz" wrap="square" lIns="191965" tIns="122747" rIns="191965" bIns="122747" numCol="1" rtlCol="0" anchor="ctr" anchorCtr="0" compatLnSpc="1">
            <a:prstTxWarp prst="textNoShape">
              <a:avLst/>
            </a:prstTxWarp>
          </a:bodyPr>
          <a:lstStyle/>
          <a:p>
            <a:pPr>
              <a:defRPr/>
            </a:pPr>
            <a:r>
              <a:rPr lang="en-US" sz="2101" b="1" dirty="0">
                <a:latin typeface="Arial"/>
                <a:cs typeface="Arial"/>
              </a:rPr>
              <a:t>Reduction in Excess and Obsolete Inventory</a:t>
            </a:r>
          </a:p>
          <a:p>
            <a:pPr>
              <a:defRPr/>
            </a:pPr>
            <a:endParaRPr lang="en-US" sz="1600" b="1" dirty="0">
              <a:latin typeface="Arial"/>
              <a:cs typeface="Arial"/>
            </a:endParaRPr>
          </a:p>
          <a:p>
            <a:pPr>
              <a:defRPr/>
            </a:pPr>
            <a:r>
              <a:rPr lang="en-US" sz="1600" b="1" dirty="0">
                <a:latin typeface="Arial"/>
                <a:cs typeface="Arial"/>
              </a:rPr>
              <a:t>Year 1 – 4.14% Savings</a:t>
            </a:r>
          </a:p>
          <a:p>
            <a:pPr>
              <a:defRPr/>
            </a:pPr>
            <a:r>
              <a:rPr lang="en-US" sz="1600" b="1" dirty="0">
                <a:latin typeface="Arial"/>
                <a:cs typeface="Arial"/>
              </a:rPr>
              <a:t>Year 2 – 8.53% Savings</a:t>
            </a:r>
          </a:p>
          <a:p>
            <a:pPr>
              <a:defRPr/>
            </a:pPr>
            <a:r>
              <a:rPr lang="en-US" sz="1600" b="1" dirty="0">
                <a:latin typeface="Arial"/>
                <a:cs typeface="Arial"/>
              </a:rPr>
              <a:t>Year 3 – 9.03% Savings</a:t>
            </a:r>
          </a:p>
        </p:txBody>
      </p:sp>
      <p:sp>
        <p:nvSpPr>
          <p:cNvPr id="57" name="Arrow: Right 56">
            <a:extLst>
              <a:ext uri="{FF2B5EF4-FFF2-40B4-BE49-F238E27FC236}">
                <a16:creationId xmlns:a16="http://schemas.microsoft.com/office/drawing/2014/main" id="{AB5F74CF-E2E6-4B6A-A2D1-67490954C02C}"/>
              </a:ext>
            </a:extLst>
          </p:cNvPr>
          <p:cNvSpPr/>
          <p:nvPr/>
        </p:nvSpPr>
        <p:spPr>
          <a:xfrm>
            <a:off x="6705601" y="2302087"/>
            <a:ext cx="658771" cy="800221"/>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G" sz="3200" dirty="0" err="1">
              <a:solidFill>
                <a:schemeClr val="bg1"/>
              </a:solidFill>
              <a:latin typeface="Arial" panose="020B0604020202020204" pitchFamily="34" charset="0"/>
              <a:ea typeface="Verdana" charset="0"/>
              <a:cs typeface="Arial" panose="020B0604020202020204" pitchFamily="34" charset="0"/>
            </a:endParaRPr>
          </a:p>
        </p:txBody>
      </p:sp>
      <p:sp>
        <p:nvSpPr>
          <p:cNvPr id="59" name="Arrow: Right 58">
            <a:extLst>
              <a:ext uri="{FF2B5EF4-FFF2-40B4-BE49-F238E27FC236}">
                <a16:creationId xmlns:a16="http://schemas.microsoft.com/office/drawing/2014/main" id="{BD86241B-8621-4A26-8A15-3BC0F6D8F0C4}"/>
              </a:ext>
            </a:extLst>
          </p:cNvPr>
          <p:cNvSpPr/>
          <p:nvPr/>
        </p:nvSpPr>
        <p:spPr>
          <a:xfrm>
            <a:off x="13783537" y="2302087"/>
            <a:ext cx="658771" cy="800221"/>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G" sz="3200" dirty="0" err="1">
              <a:solidFill>
                <a:schemeClr val="bg1"/>
              </a:solidFill>
              <a:latin typeface="Arial" panose="020B0604020202020204" pitchFamily="34" charset="0"/>
              <a:ea typeface="Verdana" charset="0"/>
              <a:cs typeface="Arial" panose="020B0604020202020204" pitchFamily="34" charset="0"/>
            </a:endParaRPr>
          </a:p>
        </p:txBody>
      </p:sp>
      <p:sp>
        <p:nvSpPr>
          <p:cNvPr id="28" name="Rectangle 27">
            <a:extLst>
              <a:ext uri="{FF2B5EF4-FFF2-40B4-BE49-F238E27FC236}">
                <a16:creationId xmlns:a16="http://schemas.microsoft.com/office/drawing/2014/main" id="{59A1D8F5-4314-66DF-2C3D-205A23968EFE}"/>
              </a:ext>
            </a:extLst>
          </p:cNvPr>
          <p:cNvSpPr/>
          <p:nvPr/>
        </p:nvSpPr>
        <p:spPr>
          <a:xfrm>
            <a:off x="2279607" y="619646"/>
            <a:ext cx="19275112" cy="1323439"/>
          </a:xfrm>
          <a:prstGeom prst="rect">
            <a:avLst/>
          </a:prstGeom>
        </p:spPr>
        <p:txBody>
          <a:bodyPr wrap="square">
            <a:spAutoFit/>
          </a:bodyPr>
          <a:lstStyle/>
          <a:p>
            <a:pPr defTabSz="2438372">
              <a:defRPr/>
            </a:pPr>
            <a:r>
              <a:rPr lang="en-US" sz="8000" b="1" dirty="0">
                <a:solidFill>
                  <a:schemeClr val="bg1"/>
                </a:solidFill>
                <a:latin typeface="Arial" panose="020B0604020202020204" pitchFamily="34" charset="0"/>
                <a:ea typeface="Verdana" charset="0"/>
                <a:cs typeface="Arial" panose="020B0604020202020204" pitchFamily="34" charset="0"/>
              </a:rPr>
              <a:t>Problem solving in fast food example</a:t>
            </a:r>
          </a:p>
        </p:txBody>
      </p:sp>
      <p:pic>
        <p:nvPicPr>
          <p:cNvPr id="37" name="Picture 4" descr="Fried chicken - Free food and restaurant icons">
            <a:extLst>
              <a:ext uri="{FF2B5EF4-FFF2-40B4-BE49-F238E27FC236}">
                <a16:creationId xmlns:a16="http://schemas.microsoft.com/office/drawing/2014/main" id="{EC7E2848-FAEA-F9D4-460D-164E20D16E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234" y="182788"/>
            <a:ext cx="1547981" cy="154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0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Del Monte UK - FoodChain magazine">
            <a:extLst>
              <a:ext uri="{FF2B5EF4-FFF2-40B4-BE49-F238E27FC236}">
                <a16:creationId xmlns:a16="http://schemas.microsoft.com/office/drawing/2014/main" id="{4FBF75DB-8EEA-EA44-BA0A-6662AD89D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646" y="8256120"/>
            <a:ext cx="5539589" cy="3308741"/>
          </a:xfrm>
          <a:prstGeom prst="rect">
            <a:avLst/>
          </a:prstGeom>
          <a:noFill/>
          <a:ln w="28575">
            <a:solidFill>
              <a:srgbClr val="024EA2"/>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187929-FB47-B1CD-81AB-DCF4233E7B54}"/>
              </a:ext>
            </a:extLst>
          </p:cNvPr>
          <p:cNvSpPr>
            <a:spLocks noGrp="1"/>
          </p:cNvSpPr>
          <p:nvPr>
            <p:ph type="title"/>
          </p:nvPr>
        </p:nvSpPr>
        <p:spPr/>
        <p:txBody>
          <a:bodyPr>
            <a:normAutofit/>
          </a:bodyPr>
          <a:lstStyle/>
          <a:p>
            <a:r>
              <a:rPr lang="en-US" sz="7200" dirty="0">
                <a:solidFill>
                  <a:schemeClr val="bg1"/>
                </a:solidFill>
              </a:rPr>
              <a:t>Connected Planning success in organizations worldwide</a:t>
            </a:r>
            <a:endParaRPr lang="en-AU" dirty="0">
              <a:solidFill>
                <a:schemeClr val="bg1"/>
              </a:solidFill>
            </a:endParaRPr>
          </a:p>
        </p:txBody>
      </p:sp>
      <p:pic>
        <p:nvPicPr>
          <p:cNvPr id="177" name="Picture 176">
            <a:extLst>
              <a:ext uri="{FF2B5EF4-FFF2-40B4-BE49-F238E27FC236}">
                <a16:creationId xmlns:a16="http://schemas.microsoft.com/office/drawing/2014/main" id="{8B2EE623-5BB0-FC40-A211-8B695F3DBD29}"/>
              </a:ext>
            </a:extLst>
          </p:cNvPr>
          <p:cNvPicPr>
            <a:picLocks noChangeAspect="1"/>
          </p:cNvPicPr>
          <p:nvPr/>
        </p:nvPicPr>
        <p:blipFill>
          <a:blip r:embed="rId4" cstate="print">
            <a:duotone>
              <a:prstClr val="black"/>
              <a:schemeClr val="accent2">
                <a:tint val="45000"/>
                <a:satMod val="400000"/>
              </a:schemeClr>
            </a:duotone>
            <a:extLst>
              <a:ext uri="{BEBA8EAE-BF5A-486C-A8C5-ECC9F3942E4B}">
                <a14:imgProps xmlns:a14="http://schemas.microsoft.com/office/drawing/2010/main">
                  <a14:imgLayer r:embed="rId5">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8456" y="7459204"/>
            <a:ext cx="2671611" cy="584413"/>
          </a:xfrm>
          <a:prstGeom prst="rect">
            <a:avLst/>
          </a:prstGeom>
        </p:spPr>
      </p:pic>
      <p:pic>
        <p:nvPicPr>
          <p:cNvPr id="9218" name="Picture 2" descr="Carter&amp;#39;s New Location and Baby Concept Store at Mall of America {Giveaway}  - Finding Zest">
            <a:extLst>
              <a:ext uri="{FF2B5EF4-FFF2-40B4-BE49-F238E27FC236}">
                <a16:creationId xmlns:a16="http://schemas.microsoft.com/office/drawing/2014/main" id="{134720D0-3841-264B-AFB6-1E3C4DED96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4128" y="8267027"/>
            <a:ext cx="5539589" cy="3315605"/>
          </a:xfrm>
          <a:prstGeom prst="rect">
            <a:avLst/>
          </a:prstGeom>
          <a:noFill/>
          <a:ln w="28575">
            <a:solidFill>
              <a:srgbClr val="048147"/>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5FAC55-C613-D543-8952-558A27E66578}"/>
              </a:ext>
            </a:extLst>
          </p:cNvPr>
          <p:cNvSpPr/>
          <p:nvPr/>
        </p:nvSpPr>
        <p:spPr>
          <a:xfrm>
            <a:off x="2278669" y="11615655"/>
            <a:ext cx="5666400" cy="1160243"/>
          </a:xfrm>
          <a:prstGeom prst="rect">
            <a:avLst/>
          </a:prstGeom>
          <a:solidFill>
            <a:srgbClr val="02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438310">
              <a:defRPr/>
            </a:pPr>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$25 million </a:t>
            </a:r>
            <a:b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in inventory carrying costs saved</a:t>
            </a:r>
            <a:endParaRPr lang="en-GB" sz="24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Rectangle 35">
            <a:extLst>
              <a:ext uri="{FF2B5EF4-FFF2-40B4-BE49-F238E27FC236}">
                <a16:creationId xmlns:a16="http://schemas.microsoft.com/office/drawing/2014/main" id="{2C0C5CEC-C8E0-3E42-8D5A-3E43FFDA1F7F}"/>
              </a:ext>
            </a:extLst>
          </p:cNvPr>
          <p:cNvSpPr/>
          <p:nvPr/>
        </p:nvSpPr>
        <p:spPr>
          <a:xfrm>
            <a:off x="16098517" y="11593503"/>
            <a:ext cx="5666400" cy="1160243"/>
          </a:xfrm>
          <a:prstGeom prst="rect">
            <a:avLst/>
          </a:prstGeom>
          <a:solidFill>
            <a:srgbClr val="02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438310">
              <a:defRPr/>
            </a:pP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Connected </a:t>
            </a:r>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68 bottler</a:t>
            </a: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s across </a:t>
            </a:r>
          </a:p>
          <a:p>
            <a:pPr defTabSz="2438310">
              <a:defRPr/>
            </a:pP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the supply chain </a:t>
            </a:r>
            <a:b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in </a:t>
            </a:r>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12 weeks</a:t>
            </a:r>
          </a:p>
        </p:txBody>
      </p:sp>
      <p:pic>
        <p:nvPicPr>
          <p:cNvPr id="37" name="Picture 36">
            <a:extLst>
              <a:ext uri="{FF2B5EF4-FFF2-40B4-BE49-F238E27FC236}">
                <a16:creationId xmlns:a16="http://schemas.microsoft.com/office/drawing/2014/main" id="{5BB0CF05-0919-CC4E-80BD-C2ECDC23F393}"/>
              </a:ext>
            </a:extLst>
          </p:cNvPr>
          <p:cNvPicPr>
            <a:picLocks noChangeAspect="1"/>
          </p:cNvPicPr>
          <p:nvPr/>
        </p:nvPicPr>
        <p:blipFill>
          <a:blip r:embed="rId7" cstate="print">
            <a:duotone>
              <a:prstClr val="black"/>
              <a:schemeClr val="accent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000004" y="7448300"/>
            <a:ext cx="1837389" cy="601741"/>
          </a:xfrm>
          <a:prstGeom prst="rect">
            <a:avLst/>
          </a:prstGeom>
        </p:spPr>
      </p:pic>
      <p:pic>
        <p:nvPicPr>
          <p:cNvPr id="11266" name="Picture 2" descr="Coca-Cola posts sparkling quarter, warns of rocky recovery as COVID-19  cases surge | Reuters">
            <a:extLst>
              <a:ext uri="{FF2B5EF4-FFF2-40B4-BE49-F238E27FC236}">
                <a16:creationId xmlns:a16="http://schemas.microsoft.com/office/drawing/2014/main" id="{7B4FDEE4-1176-EE4F-BC37-FC20643B94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53976" y="8256120"/>
            <a:ext cx="5539589" cy="3308741"/>
          </a:xfrm>
          <a:prstGeom prst="rect">
            <a:avLst/>
          </a:prstGeom>
          <a:noFill/>
          <a:ln w="28575">
            <a:solidFill>
              <a:srgbClr val="024EA2"/>
            </a:solidFill>
          </a:ln>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4D228B98-1B11-A142-8B25-209F5A518328}"/>
              </a:ext>
            </a:extLst>
          </p:cNvPr>
          <p:cNvSpPr/>
          <p:nvPr/>
        </p:nvSpPr>
        <p:spPr>
          <a:xfrm>
            <a:off x="9033302" y="6022848"/>
            <a:ext cx="5666400" cy="1160243"/>
          </a:xfrm>
          <a:prstGeom prst="rect">
            <a:avLst/>
          </a:prstGeom>
          <a:solidFill>
            <a:srgbClr val="02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57">
              <a:defRPr/>
            </a:pP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Accurate, dynamic </a:t>
            </a:r>
            <a:b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18-month</a:t>
            </a:r>
          </a:p>
          <a:p>
            <a:pPr defTabSz="1219157">
              <a:defRPr/>
            </a:pPr>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rolling forecast </a:t>
            </a:r>
          </a:p>
        </p:txBody>
      </p:sp>
      <p:pic>
        <p:nvPicPr>
          <p:cNvPr id="41" name="Picture 40">
            <a:extLst>
              <a:ext uri="{FF2B5EF4-FFF2-40B4-BE49-F238E27FC236}">
                <a16:creationId xmlns:a16="http://schemas.microsoft.com/office/drawing/2014/main" id="{4C4B13A6-9664-A740-B8A2-9BE172FF2DF8}"/>
              </a:ext>
            </a:extLst>
          </p:cNvPr>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948338" y="2065281"/>
            <a:ext cx="2006621" cy="750776"/>
          </a:xfrm>
          <a:prstGeom prst="rect">
            <a:avLst/>
          </a:prstGeom>
        </p:spPr>
      </p:pic>
      <p:pic>
        <p:nvPicPr>
          <p:cNvPr id="11268" name="Picture 4" descr="CIRCLE K CAMBODIA, Phnom Penh - Menu, Prices &amp;amp; Restaurant Reviews -  Tripadvisor">
            <a:extLst>
              <a:ext uri="{FF2B5EF4-FFF2-40B4-BE49-F238E27FC236}">
                <a16:creationId xmlns:a16="http://schemas.microsoft.com/office/drawing/2014/main" id="{B048B685-91A7-B341-853D-4458D0E8147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94502" y="2775675"/>
            <a:ext cx="5544000" cy="3147189"/>
          </a:xfrm>
          <a:prstGeom prst="rect">
            <a:avLst/>
          </a:prstGeom>
          <a:noFill/>
          <a:ln w="28575">
            <a:solidFill>
              <a:srgbClr val="024EA2"/>
            </a:solidFill>
          </a:ln>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42FAD231-8D37-3043-8860-057AB2751CE6}"/>
              </a:ext>
            </a:extLst>
          </p:cNvPr>
          <p:cNvSpPr/>
          <p:nvPr/>
        </p:nvSpPr>
        <p:spPr>
          <a:xfrm>
            <a:off x="9124184" y="11593503"/>
            <a:ext cx="5666400" cy="1160243"/>
          </a:xfrm>
          <a:prstGeom prst="rect">
            <a:avLst/>
          </a:prstGeom>
          <a:solidFill>
            <a:srgbClr val="02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438310">
              <a:spcBef>
                <a:spcPts val="1600"/>
              </a:spcBef>
              <a:defRPr/>
            </a:pP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Went from </a:t>
            </a:r>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2 weeks to 2 days</a:t>
            </a: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 for supply chain finance planning</a:t>
            </a:r>
          </a:p>
        </p:txBody>
      </p:sp>
      <p:pic>
        <p:nvPicPr>
          <p:cNvPr id="7" name="Graphic 6" descr="Pineapple with solid fill">
            <a:extLst>
              <a:ext uri="{FF2B5EF4-FFF2-40B4-BE49-F238E27FC236}">
                <a16:creationId xmlns:a16="http://schemas.microsoft.com/office/drawing/2014/main" id="{ADB518C9-062B-934E-B99C-0039586CAE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61997" y="7211733"/>
            <a:ext cx="926976" cy="926976"/>
          </a:xfrm>
          <a:prstGeom prst="rect">
            <a:avLst/>
          </a:prstGeom>
        </p:spPr>
      </p:pic>
      <p:sp>
        <p:nvSpPr>
          <p:cNvPr id="10" name="TextBox 9">
            <a:extLst>
              <a:ext uri="{FF2B5EF4-FFF2-40B4-BE49-F238E27FC236}">
                <a16:creationId xmlns:a16="http://schemas.microsoft.com/office/drawing/2014/main" id="{0E032F0B-1B63-354F-AB35-1EA3EE077D22}"/>
              </a:ext>
            </a:extLst>
          </p:cNvPr>
          <p:cNvSpPr txBox="1"/>
          <p:nvPr/>
        </p:nvSpPr>
        <p:spPr>
          <a:xfrm>
            <a:off x="10403120" y="7347900"/>
            <a:ext cx="4031873" cy="584775"/>
          </a:xfrm>
          <a:prstGeom prst="rect">
            <a:avLst/>
          </a:prstGeom>
          <a:noFill/>
        </p:spPr>
        <p:txBody>
          <a:bodyPr wrap="none" rtlCol="0">
            <a:spAutoFit/>
          </a:bodyPr>
          <a:lstStyle/>
          <a:p>
            <a:pPr defTabSz="1828823">
              <a:buClr>
                <a:srgbClr val="14A687"/>
              </a:buClr>
              <a:defRPr/>
            </a:pPr>
            <a:r>
              <a:rPr lang="en-US" sz="3200" b="1" dirty="0">
                <a:solidFill>
                  <a:schemeClr val="tx2"/>
                </a:solidFill>
                <a:latin typeface="Arial" panose="020B0604020202020204" pitchFamily="34" charset="0"/>
                <a:ea typeface="Verdana" charset="0"/>
                <a:cs typeface="Arial" panose="020B0604020202020204" pitchFamily="34" charset="0"/>
              </a:rPr>
              <a:t>Pineapple company</a:t>
            </a:r>
          </a:p>
        </p:txBody>
      </p:sp>
      <p:pic>
        <p:nvPicPr>
          <p:cNvPr id="22" name="Picture 21" descr="A picture containing text, clock, gauge, sign&#10;&#10;Description automatically generated">
            <a:extLst>
              <a:ext uri="{FF2B5EF4-FFF2-40B4-BE49-F238E27FC236}">
                <a16:creationId xmlns:a16="http://schemas.microsoft.com/office/drawing/2014/main" id="{EFB6A46B-12FF-C744-BACE-B1C2F154FE7F}"/>
              </a:ext>
            </a:extLst>
          </p:cNvPr>
          <p:cNvPicPr>
            <a:picLocks noChangeAspect="1"/>
          </p:cNvPicPr>
          <p:nvPr/>
        </p:nvPicPr>
        <p:blipFill>
          <a:blip r:embed="rId1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958879" y="2223386"/>
            <a:ext cx="2515955" cy="523291"/>
          </a:xfrm>
          <a:prstGeom prst="rect">
            <a:avLst/>
          </a:prstGeom>
        </p:spPr>
      </p:pic>
      <p:sp>
        <p:nvSpPr>
          <p:cNvPr id="24" name="Rectangle 23">
            <a:extLst>
              <a:ext uri="{FF2B5EF4-FFF2-40B4-BE49-F238E27FC236}">
                <a16:creationId xmlns:a16="http://schemas.microsoft.com/office/drawing/2014/main" id="{D9575F21-E97E-5C40-9839-76F1DF9D63E3}"/>
              </a:ext>
            </a:extLst>
          </p:cNvPr>
          <p:cNvSpPr/>
          <p:nvPr/>
        </p:nvSpPr>
        <p:spPr>
          <a:xfrm>
            <a:off x="2137234" y="6099734"/>
            <a:ext cx="5666400" cy="1160243"/>
          </a:xfrm>
          <a:prstGeom prst="rect">
            <a:avLst/>
          </a:prstGeom>
          <a:solidFill>
            <a:srgbClr val="02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25">
              <a:defRPr/>
            </a:pP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Gained visibility on Store Top performers and replicate the best seller items</a:t>
            </a:r>
            <a:endPar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descr="AllDay heralds all new shopping experience - Property Report">
            <a:extLst>
              <a:ext uri="{FF2B5EF4-FFF2-40B4-BE49-F238E27FC236}">
                <a16:creationId xmlns:a16="http://schemas.microsoft.com/office/drawing/2014/main" id="{02AF2BE6-2B0B-CC4D-81C3-D8E2B5ED4CD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7939" y="2753763"/>
            <a:ext cx="5489789" cy="330526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3D43A0F9-BDB8-E349-88F9-64D84135F188}"/>
              </a:ext>
            </a:extLst>
          </p:cNvPr>
          <p:cNvSpPr/>
          <p:nvPr/>
        </p:nvSpPr>
        <p:spPr>
          <a:xfrm>
            <a:off x="15995791" y="6026536"/>
            <a:ext cx="5666400" cy="1160243"/>
          </a:xfrm>
          <a:prstGeom prst="rect">
            <a:avLst/>
          </a:prstGeom>
          <a:solidFill>
            <a:srgbClr val="02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25">
              <a:defRPr/>
            </a:pPr>
            <a:r>
              <a:rPr lang="en-US" sz="2400" dirty="0">
                <a:solidFill>
                  <a:srgbClr val="FFFFFF"/>
                </a:solidFill>
                <a:latin typeface="Verdana" panose="020B0604030504040204" pitchFamily="34" charset="0"/>
                <a:ea typeface="Verdana" panose="020B0604030504040204" pitchFamily="34" charset="0"/>
                <a:cs typeface="Verdana" panose="020B0604030504040204" pitchFamily="34" charset="0"/>
              </a:rPr>
              <a:t>Ability to do 12-mo rolling forecast and reduced stockouts.</a:t>
            </a:r>
            <a:endPar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4" name="Picture 2" descr="FairPrice logo vector (.EPS, 159.72 Kb) download">
            <a:extLst>
              <a:ext uri="{FF2B5EF4-FFF2-40B4-BE49-F238E27FC236}">
                <a16:creationId xmlns:a16="http://schemas.microsoft.com/office/drawing/2014/main" id="{6F32662A-8AFC-B24C-8D9F-79B951FACE9B}"/>
              </a:ext>
            </a:extLst>
          </p:cNvPr>
          <p:cNvPicPr>
            <a:picLocks noChangeAspect="1" noChangeArrowheads="1"/>
          </p:cNvPicPr>
          <p:nvPr/>
        </p:nvPicPr>
        <p:blipFill>
          <a:blip r:embed="rId17" cstate="print">
            <a:duotone>
              <a:prstClr val="black"/>
              <a:schemeClr val="accent3">
                <a:tint val="45000"/>
                <a:satMod val="400000"/>
              </a:schemeClr>
            </a:duotone>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147782" y="711026"/>
            <a:ext cx="3147189" cy="31471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irPrice Shop">
            <a:extLst>
              <a:ext uri="{FF2B5EF4-FFF2-40B4-BE49-F238E27FC236}">
                <a16:creationId xmlns:a16="http://schemas.microsoft.com/office/drawing/2014/main" id="{0C9A2922-44A0-494E-B720-5B09371E316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34637" y="2771968"/>
            <a:ext cx="5489789" cy="329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175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6"/>
          </p:nvPr>
        </p:nvSpPr>
        <p:spPr>
          <a:xfrm>
            <a:off x="16280413" y="4173013"/>
            <a:ext cx="7423296" cy="3172656"/>
          </a:xfrm>
        </p:spPr>
        <p:txBody>
          <a:bodyPr>
            <a:noAutofit/>
          </a:bodyPr>
          <a:lstStyle/>
          <a:p>
            <a:pPr>
              <a:spcBef>
                <a:spcPts val="2496"/>
              </a:spcBef>
            </a:pPr>
            <a:r>
              <a:rPr lang="en-US" sz="2400" dirty="0"/>
              <a:t>2 million euros costs avoidance driven by Duty &amp; Freight optimization in the production allocation</a:t>
            </a:r>
          </a:p>
          <a:p>
            <a:pPr>
              <a:spcBef>
                <a:spcPts val="2496"/>
              </a:spcBef>
            </a:pPr>
            <a:r>
              <a:rPr lang="en-US" sz="2400" b="1" i="1" dirty="0"/>
              <a:t>Optimal allocation process done in less than one hour versus days allowing Planners to focus on quality</a:t>
            </a:r>
          </a:p>
          <a:p>
            <a:pPr>
              <a:spcBef>
                <a:spcPts val="2496"/>
              </a:spcBef>
            </a:pPr>
            <a:r>
              <a:rPr lang="en-US" sz="2400" dirty="0"/>
              <a:t>Technical constraints and available capacities efficiently planned throughout the season</a:t>
            </a:r>
          </a:p>
        </p:txBody>
      </p:sp>
      <p:sp>
        <p:nvSpPr>
          <p:cNvPr id="5" name="Text Placeholder 4"/>
          <p:cNvSpPr>
            <a:spLocks noGrp="1"/>
          </p:cNvSpPr>
          <p:nvPr>
            <p:ph type="body" sz="quarter" idx="27"/>
          </p:nvPr>
        </p:nvSpPr>
        <p:spPr>
          <a:xfrm>
            <a:off x="8117557" y="4173015"/>
            <a:ext cx="6807200" cy="6545784"/>
          </a:xfrm>
        </p:spPr>
        <p:txBody>
          <a:bodyPr>
            <a:normAutofit/>
          </a:bodyPr>
          <a:lstStyle/>
          <a:p>
            <a:pPr>
              <a:spcBef>
                <a:spcPts val="3200"/>
              </a:spcBef>
            </a:pPr>
            <a:r>
              <a:rPr lang="en-US" dirty="0"/>
              <a:t>Project initiated by Finance &amp; Supply Chain</a:t>
            </a:r>
          </a:p>
          <a:p>
            <a:pPr>
              <a:spcBef>
                <a:spcPts val="3200"/>
              </a:spcBef>
            </a:pPr>
            <a:r>
              <a:rPr lang="en-US" dirty="0"/>
              <a:t>Model Designed by Global Supply Planning &amp; Business Controlling</a:t>
            </a:r>
          </a:p>
          <a:p>
            <a:pPr>
              <a:spcBef>
                <a:spcPts val="3200"/>
              </a:spcBef>
            </a:pPr>
            <a:r>
              <a:rPr lang="en-US" dirty="0"/>
              <a:t>Manual allocation translated into Anaplan programming</a:t>
            </a:r>
          </a:p>
          <a:p>
            <a:pPr>
              <a:spcBef>
                <a:spcPts val="3200"/>
              </a:spcBef>
            </a:pPr>
            <a:r>
              <a:rPr lang="en-US" dirty="0"/>
              <a:t>Anaplan Demand, Supply, Inventory Planning</a:t>
            </a:r>
          </a:p>
        </p:txBody>
      </p:sp>
      <p:sp>
        <p:nvSpPr>
          <p:cNvPr id="6" name="Text Placeholder 5"/>
          <p:cNvSpPr>
            <a:spLocks noGrp="1"/>
          </p:cNvSpPr>
          <p:nvPr>
            <p:ph type="body" sz="quarter" idx="28"/>
          </p:nvPr>
        </p:nvSpPr>
        <p:spPr/>
        <p:txBody>
          <a:bodyPr>
            <a:noAutofit/>
          </a:bodyPr>
          <a:lstStyle/>
          <a:p>
            <a:r>
              <a:rPr lang="en-US" dirty="0"/>
              <a:t>SAP ECC, SAP APO</a:t>
            </a:r>
          </a:p>
          <a:p>
            <a:endParaRPr lang="en-US" sz="4267" dirty="0"/>
          </a:p>
        </p:txBody>
      </p:sp>
      <p:sp>
        <p:nvSpPr>
          <p:cNvPr id="12" name="Text Placeholder 11"/>
          <p:cNvSpPr>
            <a:spLocks noGrp="1"/>
          </p:cNvSpPr>
          <p:nvPr>
            <p:ph type="body" sz="quarter" idx="32"/>
          </p:nvPr>
        </p:nvSpPr>
        <p:spPr>
          <a:xfrm>
            <a:off x="16209724" y="8585783"/>
            <a:ext cx="7493987" cy="2133016"/>
          </a:xfrm>
        </p:spPr>
        <p:txBody>
          <a:bodyPr vert="horz" lIns="243840" tIns="121920" rIns="243840" bIns="121920" rtlCol="0">
            <a:noAutofit/>
          </a:bodyPr>
          <a:lstStyle/>
          <a:p>
            <a:pPr>
              <a:spcBef>
                <a:spcPts val="2496"/>
              </a:spcBef>
            </a:pPr>
            <a:r>
              <a:rPr lang="en-US" sz="2400" dirty="0"/>
              <a:t>New insights on the production footprint strategy</a:t>
            </a:r>
          </a:p>
          <a:p>
            <a:pPr>
              <a:spcBef>
                <a:spcPts val="2496"/>
              </a:spcBef>
            </a:pPr>
            <a:r>
              <a:rPr lang="en-US" sz="2400" dirty="0"/>
              <a:t>New capabilities in the Global Supply team: scenarios on capacities, technical constraints, demand changes and more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95787" y="467024"/>
            <a:ext cx="7938501" cy="2918261"/>
          </a:xfrm>
          <a:prstGeom prst="rect">
            <a:avLst/>
          </a:prstGeom>
        </p:spPr>
      </p:pic>
      <p:sp>
        <p:nvSpPr>
          <p:cNvPr id="7" name="Title 6"/>
          <p:cNvSpPr>
            <a:spLocks noGrp="1"/>
          </p:cNvSpPr>
          <p:nvPr>
            <p:ph type="title"/>
          </p:nvPr>
        </p:nvSpPr>
        <p:spPr/>
        <p:txBody>
          <a:bodyPr/>
          <a:lstStyle/>
          <a:p>
            <a:r>
              <a:rPr lang="en-US" dirty="0"/>
              <a:t>ECCO Shoes Production &amp; Sourcing</a:t>
            </a:r>
          </a:p>
        </p:txBody>
      </p:sp>
      <p:pic>
        <p:nvPicPr>
          <p:cNvPr id="11" name="Picture Placeholder 2"/>
          <p:cNvPicPr>
            <a:picLocks noGrp="1" noChangeAspect="1"/>
          </p:cNvPicPr>
          <p:nvPr>
            <p:ph type="pic" sz="quarter" idx="4294967295"/>
          </p:nvPr>
        </p:nvPicPr>
        <p:blipFill>
          <a:blip r:embed="rId4" cstate="print">
            <a:extLst>
              <a:ext uri="{28A0092B-C50C-407E-A947-70E740481C1C}">
                <a14:useLocalDpi xmlns:a14="http://schemas.microsoft.com/office/drawing/2010/main"/>
              </a:ext>
            </a:extLst>
          </a:blip>
          <a:srcRect/>
          <a:stretch>
            <a:fillRect/>
          </a:stretch>
        </p:blipFill>
        <p:spPr>
          <a:xfrm>
            <a:off x="5" y="4313772"/>
            <a:ext cx="7017835" cy="9402232"/>
          </a:xfrm>
          <a:prstGeom prst="rect">
            <a:avLst/>
          </a:prstGeom>
        </p:spPr>
      </p:pic>
      <p:sp>
        <p:nvSpPr>
          <p:cNvPr id="16" name="TextBox 15">
            <a:extLst>
              <a:ext uri="{FF2B5EF4-FFF2-40B4-BE49-F238E27FC236}">
                <a16:creationId xmlns:a16="http://schemas.microsoft.com/office/drawing/2014/main" id="{A10A2E2D-A9AC-BB42-8F6E-3D68132AF584}"/>
              </a:ext>
            </a:extLst>
          </p:cNvPr>
          <p:cNvSpPr txBox="1"/>
          <p:nvPr/>
        </p:nvSpPr>
        <p:spPr>
          <a:xfrm>
            <a:off x="15838998" y="10796072"/>
            <a:ext cx="3837829" cy="748988"/>
          </a:xfrm>
          <a:prstGeom prst="rect">
            <a:avLst/>
          </a:prstGeom>
          <a:solidFill>
            <a:schemeClr val="bg1"/>
          </a:solidFill>
          <a:ln>
            <a:noFill/>
          </a:ln>
        </p:spPr>
        <p:txBody>
          <a:bodyPr wrap="square" rtlCol="0">
            <a:spAutoFit/>
          </a:bodyPr>
          <a:lstStyle/>
          <a:p>
            <a:pPr algn="l">
              <a:buClr>
                <a:schemeClr val="accent1"/>
              </a:buClr>
            </a:pPr>
            <a:endParaRPr lang="en-US" sz="4267" dirty="0" err="1">
              <a:solidFill>
                <a:schemeClr val="tx1">
                  <a:lumMod val="75000"/>
                  <a:lumOff val="25000"/>
                </a:schemeClr>
              </a:solidFill>
              <a:latin typeface="Arial" panose="020B0604020202020204" pitchFamily="34" charset="0"/>
              <a:ea typeface="Verdana" charset="0"/>
              <a:cs typeface="Arial" panose="020B0604020202020204" pitchFamily="34" charset="0"/>
            </a:endParaRPr>
          </a:p>
        </p:txBody>
      </p:sp>
    </p:spTree>
    <p:extLst>
      <p:ext uri="{BB962C8B-B14F-4D97-AF65-F5344CB8AC3E}">
        <p14:creationId xmlns:p14="http://schemas.microsoft.com/office/powerpoint/2010/main" val="197167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agon 7">
            <a:extLst>
              <a:ext uri="{FF2B5EF4-FFF2-40B4-BE49-F238E27FC236}">
                <a16:creationId xmlns:a16="http://schemas.microsoft.com/office/drawing/2014/main" id="{4FCA0828-BEA3-40F7-99A5-A545556B7071}"/>
              </a:ext>
            </a:extLst>
          </p:cNvPr>
          <p:cNvSpPr/>
          <p:nvPr/>
        </p:nvSpPr>
        <p:spPr>
          <a:xfrm>
            <a:off x="18980672" y="8170576"/>
            <a:ext cx="652462" cy="562183"/>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Hexagon 6">
            <a:extLst>
              <a:ext uri="{FF2B5EF4-FFF2-40B4-BE49-F238E27FC236}">
                <a16:creationId xmlns:a16="http://schemas.microsoft.com/office/drawing/2014/main" id="{0D4F0A2C-DF35-4AB8-BCDC-9D7606C10A90}"/>
              </a:ext>
            </a:extLst>
          </p:cNvPr>
          <p:cNvSpPr/>
          <p:nvPr/>
        </p:nvSpPr>
        <p:spPr>
          <a:xfrm>
            <a:off x="18980672" y="8170576"/>
            <a:ext cx="652462" cy="562183"/>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a16="http://schemas.microsoft.com/office/drawing/2014/main" id="{5A096F1D-503E-4C03-1F93-1A01A299C33A}"/>
              </a:ext>
            </a:extLst>
          </p:cNvPr>
          <p:cNvSpPr>
            <a:spLocks noGrp="1"/>
          </p:cNvSpPr>
          <p:nvPr>
            <p:ph type="title"/>
          </p:nvPr>
        </p:nvSpPr>
        <p:spPr/>
        <p:txBody>
          <a:bodyPr>
            <a:normAutofit fontScale="90000"/>
          </a:bodyPr>
          <a:lstStyle/>
          <a:p>
            <a:br>
              <a:rPr lang="en-US" sz="7200" b="1" dirty="0">
                <a:solidFill>
                  <a:schemeClr val="bg2"/>
                </a:solidFill>
                <a:latin typeface="Arial" panose="020B0604020202020204" pitchFamily="34" charset="0"/>
                <a:ea typeface="Verdana" charset="0"/>
                <a:cs typeface="Arial" panose="020B0604020202020204" pitchFamily="34" charset="0"/>
              </a:rPr>
            </a:br>
            <a:r>
              <a:rPr lang="en-US" dirty="0">
                <a:solidFill>
                  <a:schemeClr val="bg1"/>
                </a:solidFill>
                <a:latin typeface="Arial" panose="020B0604020202020204" pitchFamily="34" charset="0"/>
                <a:ea typeface="Verdana" charset="0"/>
                <a:cs typeface="Arial" panose="020B0604020202020204" pitchFamily="34" charset="0"/>
              </a:rPr>
              <a:t>Leveraging </a:t>
            </a:r>
            <a:r>
              <a:rPr lang="en-US" sz="7200" b="1" dirty="0">
                <a:solidFill>
                  <a:schemeClr val="bg1"/>
                </a:solidFill>
                <a:latin typeface="Arial" panose="020B0604020202020204" pitchFamily="34" charset="0"/>
                <a:ea typeface="Verdana" charset="0"/>
                <a:cs typeface="Arial" panose="020B0604020202020204" pitchFamily="34" charset="0"/>
              </a:rPr>
              <a:t>Data in Supply Chain</a:t>
            </a:r>
            <a:endParaRPr lang="en-AU" dirty="0">
              <a:solidFill>
                <a:schemeClr val="bg1"/>
              </a:solidFill>
            </a:endParaRPr>
          </a:p>
        </p:txBody>
      </p:sp>
      <p:sp>
        <p:nvSpPr>
          <p:cNvPr id="5" name="TextBox 4">
            <a:extLst>
              <a:ext uri="{FF2B5EF4-FFF2-40B4-BE49-F238E27FC236}">
                <a16:creationId xmlns:a16="http://schemas.microsoft.com/office/drawing/2014/main" id="{94B7F653-D105-40F6-8D7E-BF8A7A029096}"/>
              </a:ext>
            </a:extLst>
          </p:cNvPr>
          <p:cNvSpPr txBox="1"/>
          <p:nvPr/>
        </p:nvSpPr>
        <p:spPr>
          <a:xfrm>
            <a:off x="859087" y="2860492"/>
            <a:ext cx="21791363" cy="79714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dirty="0">
                <a:solidFill>
                  <a:srgbClr val="000000"/>
                </a:solidFill>
                <a:cs typeface="Calibri Light" panose="020F0302020204030204" pitchFamily="34" charset="0"/>
              </a:rPr>
              <a:t>Organisations produce and process endless loads of data every single day. From sales numbers to supply chain efficiency, routine tasks and workflows leave a trail of detailed data insights that have the potential to transform businesses for the better.</a:t>
            </a:r>
          </a:p>
          <a:p>
            <a:pPr algn="l"/>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But how can you ensure that organisations are making the most out of its data? Especially when it comes to complex supply chain operations that have dependencies across multiple teams and stakeholders?</a:t>
            </a:r>
          </a:p>
          <a:p>
            <a:pPr algn="l"/>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Let us explore three ways organisation can leverage supply chain data to inform future growth and optimise processes across various points in the supply chain.</a:t>
            </a:r>
          </a:p>
          <a:p>
            <a:pPr algn="l"/>
            <a:endParaRPr lang="en-US" sz="3200" dirty="0">
              <a:solidFill>
                <a:srgbClr val="000000"/>
              </a:solidFill>
              <a:cs typeface="Calibri Light" panose="020F0302020204030204" pitchFamily="34" charset="0"/>
            </a:endParaRPr>
          </a:p>
          <a:p>
            <a:pPr marL="514350" indent="-514350" algn="l">
              <a:buFont typeface="+mj-lt"/>
              <a:buAutoNum type="arabicPeriod"/>
            </a:pPr>
            <a:r>
              <a:rPr lang="en-US" sz="3200" dirty="0">
                <a:solidFill>
                  <a:srgbClr val="000000"/>
                </a:solidFill>
                <a:cs typeface="Calibri Light" panose="020F0302020204030204" pitchFamily="34" charset="0"/>
              </a:rPr>
              <a:t>Improve Supply Chain Visibility</a:t>
            </a:r>
          </a:p>
          <a:p>
            <a:pPr marL="514350" indent="-514350" algn="l">
              <a:buFont typeface="+mj-lt"/>
              <a:buAutoNum type="arabicPeriod"/>
            </a:pPr>
            <a:r>
              <a:rPr lang="en-US" sz="3200" dirty="0">
                <a:solidFill>
                  <a:srgbClr val="000000"/>
                </a:solidFill>
                <a:cs typeface="Calibri Light" panose="020F0302020204030204" pitchFamily="34" charset="0"/>
              </a:rPr>
              <a:t>Inform Business Decisions</a:t>
            </a:r>
          </a:p>
          <a:p>
            <a:pPr marL="514350" indent="-514350" algn="l">
              <a:buFont typeface="+mj-lt"/>
              <a:buAutoNum type="arabicPeriod"/>
            </a:pPr>
            <a:r>
              <a:rPr lang="en-US" sz="3200" dirty="0">
                <a:solidFill>
                  <a:srgbClr val="000000"/>
                </a:solidFill>
                <a:cs typeface="Calibri Light" panose="020F0302020204030204" pitchFamily="34" charset="0"/>
              </a:rPr>
              <a:t>Measure Performance Over Time</a:t>
            </a:r>
          </a:p>
          <a:p>
            <a:pPr marL="514350" indent="-514350" algn="l">
              <a:buFont typeface="+mj-lt"/>
              <a:buAutoNum type="arabicPeriod"/>
            </a:pPr>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 </a:t>
            </a:r>
          </a:p>
          <a:p>
            <a:pPr algn="l"/>
            <a:endParaRPr lang="en-US" sz="3200" dirty="0">
              <a:solidFill>
                <a:srgbClr val="424242"/>
              </a:solidFill>
            </a:endParaRPr>
          </a:p>
        </p:txBody>
      </p:sp>
      <p:graphicFrame>
        <p:nvGraphicFramePr>
          <p:cNvPr id="6" name="Diagram 5">
            <a:extLst>
              <a:ext uri="{FF2B5EF4-FFF2-40B4-BE49-F238E27FC236}">
                <a16:creationId xmlns:a16="http://schemas.microsoft.com/office/drawing/2014/main" id="{F409AF3F-1E3E-49F8-A169-D8705A3198E3}"/>
              </a:ext>
            </a:extLst>
          </p:cNvPr>
          <p:cNvGraphicFramePr/>
          <p:nvPr>
            <p:extLst>
              <p:ext uri="{D42A27DB-BD31-4B8C-83A1-F6EECF244321}">
                <p14:modId xmlns:p14="http://schemas.microsoft.com/office/powerpoint/2010/main" val="2047342564"/>
              </p:ext>
            </p:extLst>
          </p:nvPr>
        </p:nvGraphicFramePr>
        <p:xfrm>
          <a:off x="17756776" y="7445829"/>
          <a:ext cx="4465774" cy="4217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3843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6F1D-503E-4C03-1F93-1A01A299C33A}"/>
              </a:ext>
            </a:extLst>
          </p:cNvPr>
          <p:cNvSpPr>
            <a:spLocks noGrp="1"/>
          </p:cNvSpPr>
          <p:nvPr>
            <p:ph type="title"/>
          </p:nvPr>
        </p:nvSpPr>
        <p:spPr/>
        <p:txBody>
          <a:bodyPr>
            <a:normAutofit fontScale="90000"/>
          </a:bodyPr>
          <a:lstStyle/>
          <a:p>
            <a:br>
              <a:rPr lang="en-US" sz="7200" b="1" dirty="0">
                <a:solidFill>
                  <a:schemeClr val="bg2"/>
                </a:solidFill>
                <a:latin typeface="Arial" panose="020B0604020202020204" pitchFamily="34" charset="0"/>
                <a:ea typeface="Verdana" charset="0"/>
                <a:cs typeface="Arial" panose="020B0604020202020204" pitchFamily="34" charset="0"/>
              </a:rPr>
            </a:br>
            <a:r>
              <a:rPr lang="en-US" dirty="0">
                <a:solidFill>
                  <a:schemeClr val="bg1"/>
                </a:solidFill>
                <a:latin typeface="Arial" panose="020B0604020202020204" pitchFamily="34" charset="0"/>
                <a:ea typeface="Verdana" charset="0"/>
                <a:cs typeface="Arial" panose="020B0604020202020204" pitchFamily="34" charset="0"/>
              </a:rPr>
              <a:t>Leveraging </a:t>
            </a:r>
            <a:r>
              <a:rPr lang="en-US" sz="7200" b="1" dirty="0">
                <a:solidFill>
                  <a:schemeClr val="bg1"/>
                </a:solidFill>
                <a:latin typeface="Arial" panose="020B0604020202020204" pitchFamily="34" charset="0"/>
                <a:ea typeface="Verdana" charset="0"/>
                <a:cs typeface="Arial" panose="020B0604020202020204" pitchFamily="34" charset="0"/>
              </a:rPr>
              <a:t>Data in Supply Chain</a:t>
            </a:r>
            <a:endParaRPr lang="en-AU" dirty="0">
              <a:solidFill>
                <a:schemeClr val="bg1"/>
              </a:solidFill>
            </a:endParaRPr>
          </a:p>
        </p:txBody>
      </p:sp>
      <p:sp>
        <p:nvSpPr>
          <p:cNvPr id="3" name="TextBox 2">
            <a:extLst>
              <a:ext uri="{FF2B5EF4-FFF2-40B4-BE49-F238E27FC236}">
                <a16:creationId xmlns:a16="http://schemas.microsoft.com/office/drawing/2014/main" id="{C75DC64B-4DE1-454C-B896-29A28909E4CA}"/>
              </a:ext>
            </a:extLst>
          </p:cNvPr>
          <p:cNvSpPr txBox="1"/>
          <p:nvPr/>
        </p:nvSpPr>
        <p:spPr>
          <a:xfrm>
            <a:off x="859087" y="2860492"/>
            <a:ext cx="21791363" cy="895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dirty="0">
                <a:solidFill>
                  <a:srgbClr val="000000"/>
                </a:solidFill>
                <a:cs typeface="Calibri Light" panose="020F0302020204030204" pitchFamily="34" charset="0"/>
              </a:rPr>
              <a:t>1. Improve Supply Chain Visibility</a:t>
            </a:r>
          </a:p>
          <a:p>
            <a:pPr algn="l"/>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Rather than limiting analysis to internal data or implementing time-consuming workarounds to access external data manually, invest in a scalable, integrated solution that will improve visibility across the entire supply chain. Leveraging a data management system and business intelligence platform enables organisations to collect and share data from multiple sources in real-time. </a:t>
            </a:r>
          </a:p>
          <a:p>
            <a:pPr algn="l"/>
            <a:endParaRPr lang="en-US" sz="3200" dirty="0">
              <a:solidFill>
                <a:srgbClr val="000000"/>
              </a:solidFill>
              <a:cs typeface="Calibri Light" panose="020F0302020204030204" pitchFamily="34" charset="0"/>
            </a:endParaRPr>
          </a:p>
          <a:p>
            <a:pPr marL="457200" indent="-457200" algn="l">
              <a:buFont typeface="Wingdings" panose="05000000000000000000" pitchFamily="2" charset="2"/>
              <a:buChar char="§"/>
            </a:pPr>
            <a:r>
              <a:rPr lang="en-US" sz="3200" dirty="0">
                <a:solidFill>
                  <a:srgbClr val="000000"/>
                </a:solidFill>
                <a:cs typeface="Calibri Light" panose="020F0302020204030204" pitchFamily="34" charset="0"/>
              </a:rPr>
              <a:t>Leverage multi-source, automated reports to close knowledge gaps and give relevant stakeholders a clear view of the supply chain’s end-to-end performance. </a:t>
            </a:r>
          </a:p>
          <a:p>
            <a:pPr marL="457200" indent="-457200" algn="l">
              <a:buFont typeface="Wingdings" panose="05000000000000000000" pitchFamily="2" charset="2"/>
              <a:buChar char="§"/>
            </a:pPr>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This approach also allows supply chain partners to align behind a single source of truth and dissolve siloes between touchpoints.</a:t>
            </a:r>
          </a:p>
          <a:p>
            <a:pPr algn="l"/>
            <a:endParaRPr lang="en-US" sz="3200" dirty="0">
              <a:solidFill>
                <a:srgbClr val="000000"/>
              </a:solidFill>
              <a:cs typeface="Calibri Light" panose="020F0302020204030204" pitchFamily="34" charset="0"/>
            </a:endParaRPr>
          </a:p>
          <a:p>
            <a:pPr algn="l"/>
            <a:endParaRPr lang="en-US" sz="3200" dirty="0">
              <a:solidFill>
                <a:srgbClr val="000000"/>
              </a:solidFill>
              <a:cs typeface="Calibri Light" panose="020F0302020204030204" pitchFamily="34" charset="0"/>
            </a:endParaRPr>
          </a:p>
          <a:p>
            <a:pPr algn="l"/>
            <a:endParaRPr lang="en-US" sz="3200" dirty="0">
              <a:solidFill>
                <a:srgbClr val="000000"/>
              </a:solidFill>
              <a:cs typeface="Calibri Light" panose="020F0302020204030204" pitchFamily="34" charset="0"/>
            </a:endParaRPr>
          </a:p>
          <a:p>
            <a:pPr algn="l"/>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 </a:t>
            </a:r>
          </a:p>
          <a:p>
            <a:pPr algn="l"/>
            <a:endParaRPr lang="en-US" sz="3200" dirty="0">
              <a:solidFill>
                <a:srgbClr val="424242"/>
              </a:solidFill>
            </a:endParaRPr>
          </a:p>
        </p:txBody>
      </p:sp>
    </p:spTree>
    <p:extLst>
      <p:ext uri="{BB962C8B-B14F-4D97-AF65-F5344CB8AC3E}">
        <p14:creationId xmlns:p14="http://schemas.microsoft.com/office/powerpoint/2010/main" val="301744558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6F1D-503E-4C03-1F93-1A01A299C33A}"/>
              </a:ext>
            </a:extLst>
          </p:cNvPr>
          <p:cNvSpPr>
            <a:spLocks noGrp="1"/>
          </p:cNvSpPr>
          <p:nvPr>
            <p:ph type="title"/>
          </p:nvPr>
        </p:nvSpPr>
        <p:spPr/>
        <p:txBody>
          <a:bodyPr>
            <a:normAutofit fontScale="90000"/>
          </a:bodyPr>
          <a:lstStyle/>
          <a:p>
            <a:br>
              <a:rPr lang="en-US" sz="7200" b="1" dirty="0">
                <a:solidFill>
                  <a:schemeClr val="bg2"/>
                </a:solidFill>
                <a:latin typeface="Arial" panose="020B0604020202020204" pitchFamily="34" charset="0"/>
                <a:ea typeface="Verdana" charset="0"/>
                <a:cs typeface="Arial" panose="020B0604020202020204" pitchFamily="34" charset="0"/>
              </a:rPr>
            </a:br>
            <a:r>
              <a:rPr lang="en-US" dirty="0">
                <a:solidFill>
                  <a:schemeClr val="bg1"/>
                </a:solidFill>
                <a:latin typeface="Arial" panose="020B0604020202020204" pitchFamily="34" charset="0"/>
                <a:ea typeface="Verdana" charset="0"/>
                <a:cs typeface="Arial" panose="020B0604020202020204" pitchFamily="34" charset="0"/>
              </a:rPr>
              <a:t>Leveraging </a:t>
            </a:r>
            <a:r>
              <a:rPr lang="en-US" sz="7200" b="1" dirty="0">
                <a:solidFill>
                  <a:schemeClr val="bg1"/>
                </a:solidFill>
                <a:latin typeface="Arial" panose="020B0604020202020204" pitchFamily="34" charset="0"/>
                <a:ea typeface="Verdana" charset="0"/>
                <a:cs typeface="Arial" panose="020B0604020202020204" pitchFamily="34" charset="0"/>
              </a:rPr>
              <a:t>Data in Supply Chain</a:t>
            </a:r>
            <a:endParaRPr lang="en-AU" dirty="0">
              <a:solidFill>
                <a:schemeClr val="bg1"/>
              </a:solidFill>
            </a:endParaRPr>
          </a:p>
        </p:txBody>
      </p:sp>
      <p:sp>
        <p:nvSpPr>
          <p:cNvPr id="3" name="TextBox 2">
            <a:extLst>
              <a:ext uri="{FF2B5EF4-FFF2-40B4-BE49-F238E27FC236}">
                <a16:creationId xmlns:a16="http://schemas.microsoft.com/office/drawing/2014/main" id="{8E736A48-4E3C-4DB5-9D51-B185EAB47943}"/>
              </a:ext>
            </a:extLst>
          </p:cNvPr>
          <p:cNvSpPr txBox="1"/>
          <p:nvPr/>
        </p:nvSpPr>
        <p:spPr>
          <a:xfrm>
            <a:off x="859087" y="2860492"/>
            <a:ext cx="21791363" cy="895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dirty="0">
                <a:solidFill>
                  <a:srgbClr val="000000"/>
                </a:solidFill>
                <a:cs typeface="Calibri Light" panose="020F0302020204030204" pitchFamily="34" charset="0"/>
              </a:rPr>
              <a:t>2. Inform Business Decisions</a:t>
            </a:r>
          </a:p>
          <a:p>
            <a:pPr algn="l"/>
            <a:r>
              <a:rPr lang="en-US" sz="3200" dirty="0">
                <a:solidFill>
                  <a:srgbClr val="000000"/>
                </a:solidFill>
                <a:cs typeface="Calibri Light" panose="020F0302020204030204" pitchFamily="34" charset="0"/>
              </a:rPr>
              <a:t> </a:t>
            </a:r>
          </a:p>
          <a:p>
            <a:pPr algn="l"/>
            <a:r>
              <a:rPr lang="en-US" sz="3200" dirty="0">
                <a:solidFill>
                  <a:srgbClr val="000000"/>
                </a:solidFill>
                <a:cs typeface="Calibri Light" panose="020F0302020204030204" pitchFamily="34" charset="0"/>
              </a:rPr>
              <a:t>The reports organisations create with your supply chain data should go beyond day-to-day operations and error resolutions. Organisations should also explore how each reporting tool or feature contributes to long-term forecasting and trend analysis.</a:t>
            </a:r>
          </a:p>
          <a:p>
            <a:pPr algn="l"/>
            <a:endParaRPr lang="en-US" sz="3200" dirty="0">
              <a:solidFill>
                <a:srgbClr val="000000"/>
              </a:solidFill>
              <a:cs typeface="Calibri Light" panose="020F0302020204030204" pitchFamily="34" charset="0"/>
            </a:endParaRPr>
          </a:p>
          <a:p>
            <a:pPr marL="457200" indent="-457200" algn="l">
              <a:buFont typeface="Wingdings" panose="05000000000000000000" pitchFamily="2" charset="2"/>
              <a:buChar char="§"/>
            </a:pPr>
            <a:r>
              <a:rPr lang="en-US" sz="3200" dirty="0">
                <a:solidFill>
                  <a:srgbClr val="000000"/>
                </a:solidFill>
                <a:cs typeface="Calibri Light" panose="020F0302020204030204" pitchFamily="34" charset="0"/>
              </a:rPr>
              <a:t>Historical supply chain data offers a wealth of information about overall performance and offers clues into future opportunities for growth or improvement.</a:t>
            </a:r>
          </a:p>
          <a:p>
            <a:pPr marL="457200" indent="-457200" algn="l">
              <a:buFont typeface="Wingdings" panose="05000000000000000000" pitchFamily="2" charset="2"/>
              <a:buChar char="§"/>
            </a:pPr>
            <a:r>
              <a:rPr lang="en-US" sz="3200" dirty="0">
                <a:solidFill>
                  <a:srgbClr val="000000"/>
                </a:solidFill>
                <a:cs typeface="Calibri Light" panose="020F0302020204030204" pitchFamily="34" charset="0"/>
              </a:rPr>
              <a:t>Invest and deploy analytical solutions that make it easy to identify patterns and trends across the extended supply chain, then present them all through easy-to-use dashboards or similar readouts.</a:t>
            </a:r>
          </a:p>
          <a:p>
            <a:pPr algn="l"/>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As organisations gain more insight into performance, efficiency, and recurring trends across your supply chain, they’ll be able to better forecast future needs and adjust their supply chain strategy accordingly.</a:t>
            </a:r>
          </a:p>
          <a:p>
            <a:pPr algn="l"/>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Whether redefining processes to improve efficiency or identifying trends using predictive insights, organisations can leverage data across the extended supply chain, not just a hunch or vague recommendations, to inform business decisions and drive growth. </a:t>
            </a:r>
          </a:p>
          <a:p>
            <a:pPr algn="l"/>
            <a:endParaRPr lang="en-US" sz="3200" dirty="0">
              <a:solidFill>
                <a:srgbClr val="424242"/>
              </a:solidFill>
            </a:endParaRPr>
          </a:p>
        </p:txBody>
      </p:sp>
    </p:spTree>
    <p:extLst>
      <p:ext uri="{BB962C8B-B14F-4D97-AF65-F5344CB8AC3E}">
        <p14:creationId xmlns:p14="http://schemas.microsoft.com/office/powerpoint/2010/main" val="7073836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6F1D-503E-4C03-1F93-1A01A299C33A}"/>
              </a:ext>
            </a:extLst>
          </p:cNvPr>
          <p:cNvSpPr>
            <a:spLocks noGrp="1"/>
          </p:cNvSpPr>
          <p:nvPr>
            <p:ph type="title"/>
          </p:nvPr>
        </p:nvSpPr>
        <p:spPr/>
        <p:txBody>
          <a:bodyPr>
            <a:normAutofit fontScale="90000"/>
          </a:bodyPr>
          <a:lstStyle/>
          <a:p>
            <a:br>
              <a:rPr lang="en-US" sz="7200" b="1" dirty="0">
                <a:solidFill>
                  <a:schemeClr val="bg2"/>
                </a:solidFill>
                <a:latin typeface="Arial" panose="020B0604020202020204" pitchFamily="34" charset="0"/>
                <a:ea typeface="Verdana" charset="0"/>
                <a:cs typeface="Arial" panose="020B0604020202020204" pitchFamily="34" charset="0"/>
              </a:rPr>
            </a:br>
            <a:r>
              <a:rPr lang="en-US" dirty="0">
                <a:solidFill>
                  <a:schemeClr val="bg1"/>
                </a:solidFill>
                <a:latin typeface="Arial" panose="020B0604020202020204" pitchFamily="34" charset="0"/>
                <a:ea typeface="Verdana" charset="0"/>
                <a:cs typeface="Arial" panose="020B0604020202020204" pitchFamily="34" charset="0"/>
              </a:rPr>
              <a:t>Leveraging </a:t>
            </a:r>
            <a:r>
              <a:rPr lang="en-US" sz="7200" b="1" dirty="0">
                <a:solidFill>
                  <a:schemeClr val="bg1"/>
                </a:solidFill>
                <a:latin typeface="Arial" panose="020B0604020202020204" pitchFamily="34" charset="0"/>
                <a:ea typeface="Verdana" charset="0"/>
                <a:cs typeface="Arial" panose="020B0604020202020204" pitchFamily="34" charset="0"/>
              </a:rPr>
              <a:t>Data in Supply Chain</a:t>
            </a:r>
            <a:endParaRPr lang="en-AU" dirty="0">
              <a:solidFill>
                <a:schemeClr val="bg1"/>
              </a:solidFill>
            </a:endParaRPr>
          </a:p>
        </p:txBody>
      </p:sp>
      <p:sp>
        <p:nvSpPr>
          <p:cNvPr id="3" name="TextBox 2">
            <a:extLst>
              <a:ext uri="{FF2B5EF4-FFF2-40B4-BE49-F238E27FC236}">
                <a16:creationId xmlns:a16="http://schemas.microsoft.com/office/drawing/2014/main" id="{6B85B6FF-A50A-4796-A07D-918D9967F20E}"/>
              </a:ext>
            </a:extLst>
          </p:cNvPr>
          <p:cNvSpPr txBox="1"/>
          <p:nvPr/>
        </p:nvSpPr>
        <p:spPr>
          <a:xfrm>
            <a:off x="859087" y="2860492"/>
            <a:ext cx="21791363" cy="99411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dirty="0">
                <a:solidFill>
                  <a:srgbClr val="000000"/>
                </a:solidFill>
                <a:cs typeface="Calibri Light" panose="020F0302020204030204" pitchFamily="34" charset="0"/>
              </a:rPr>
              <a:t>3. Measure Performance Over Time</a:t>
            </a:r>
          </a:p>
          <a:p>
            <a:pPr algn="l"/>
            <a:r>
              <a:rPr lang="en-US" sz="3200" dirty="0">
                <a:solidFill>
                  <a:srgbClr val="000000"/>
                </a:solidFill>
                <a:cs typeface="Calibri Light" panose="020F0302020204030204" pitchFamily="34" charset="0"/>
              </a:rPr>
              <a:t> </a:t>
            </a:r>
          </a:p>
          <a:p>
            <a:pPr algn="l"/>
            <a:r>
              <a:rPr lang="en-US" sz="3200" dirty="0">
                <a:solidFill>
                  <a:srgbClr val="000000"/>
                </a:solidFill>
                <a:cs typeface="Calibri Light" panose="020F0302020204030204" pitchFamily="34" charset="0"/>
              </a:rPr>
              <a:t>Each department, or partner, that interacts with an </a:t>
            </a:r>
            <a:r>
              <a:rPr lang="en-US" sz="3200" dirty="0" err="1">
                <a:solidFill>
                  <a:srgbClr val="000000"/>
                </a:solidFill>
                <a:cs typeface="Calibri Light" panose="020F0302020204030204" pitchFamily="34" charset="0"/>
              </a:rPr>
              <a:t>organisation’s</a:t>
            </a:r>
            <a:r>
              <a:rPr lang="en-US" sz="3200" dirty="0">
                <a:solidFill>
                  <a:srgbClr val="000000"/>
                </a:solidFill>
                <a:cs typeface="Calibri Light" panose="020F0302020204030204" pitchFamily="34" charset="0"/>
              </a:rPr>
              <a:t> supply chain uses pre-defined key performance indicators (KPIs) to monitor their performance and progress towards long-term business goals. A department’s KPIs will probably be a combination of hard metrics and more holistic goals, such as:</a:t>
            </a:r>
          </a:p>
          <a:p>
            <a:pPr algn="l"/>
            <a:endParaRPr lang="en-US" sz="3200" dirty="0">
              <a:solidFill>
                <a:srgbClr val="000000"/>
              </a:solidFill>
              <a:cs typeface="Calibri Light" panose="020F0302020204030204" pitchFamily="34" charset="0"/>
            </a:endParaRPr>
          </a:p>
          <a:p>
            <a:pPr marL="457200" indent="-457200" algn="l">
              <a:buFont typeface="Wingdings" panose="05000000000000000000" pitchFamily="2" charset="2"/>
              <a:buChar char="§"/>
            </a:pPr>
            <a:r>
              <a:rPr lang="en-US" sz="3200" dirty="0">
                <a:solidFill>
                  <a:srgbClr val="000000"/>
                </a:solidFill>
                <a:cs typeface="Calibri Light" panose="020F0302020204030204" pitchFamily="34" charset="0"/>
              </a:rPr>
              <a:t>Forecast Performance</a:t>
            </a:r>
          </a:p>
          <a:p>
            <a:pPr marL="457200" indent="-457200" algn="l">
              <a:buFont typeface="Wingdings" panose="05000000000000000000" pitchFamily="2" charset="2"/>
              <a:buChar char="§"/>
            </a:pPr>
            <a:r>
              <a:rPr lang="en-US" sz="3200" dirty="0">
                <a:solidFill>
                  <a:srgbClr val="000000"/>
                </a:solidFill>
                <a:cs typeface="Calibri Light" panose="020F0302020204030204" pitchFamily="34" charset="0"/>
              </a:rPr>
              <a:t>Order Performance</a:t>
            </a:r>
          </a:p>
          <a:p>
            <a:pPr marL="457200" indent="-457200" algn="l">
              <a:buFont typeface="Wingdings" panose="05000000000000000000" pitchFamily="2" charset="2"/>
              <a:buChar char="§"/>
            </a:pPr>
            <a:r>
              <a:rPr lang="en-US" sz="3200" dirty="0">
                <a:solidFill>
                  <a:srgbClr val="000000"/>
                </a:solidFill>
                <a:cs typeface="Calibri Light" panose="020F0302020204030204" pitchFamily="34" charset="0"/>
              </a:rPr>
              <a:t>Supply Performance</a:t>
            </a:r>
          </a:p>
          <a:p>
            <a:pPr marL="457200" indent="-457200" algn="l">
              <a:buFont typeface="Wingdings" panose="05000000000000000000" pitchFamily="2" charset="2"/>
              <a:buChar char="§"/>
            </a:pPr>
            <a:r>
              <a:rPr lang="en-US" sz="3200" dirty="0">
                <a:solidFill>
                  <a:srgbClr val="000000"/>
                </a:solidFill>
                <a:cs typeface="Calibri Light" panose="020F0302020204030204" pitchFamily="34" charset="0"/>
              </a:rPr>
              <a:t>Customer Service Levels</a:t>
            </a:r>
          </a:p>
          <a:p>
            <a:pPr marL="457200" indent="-457200" algn="l">
              <a:buFont typeface="Wingdings" panose="05000000000000000000" pitchFamily="2" charset="2"/>
              <a:buChar char="§"/>
            </a:pPr>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Supply chain leaders may feel confident in their ability to monitor specific KPIs through routine evaluations and performance reviews. However, without accurate, real-time supply chain data, tracking data-driven KPIs is nearly impossible.</a:t>
            </a:r>
          </a:p>
          <a:p>
            <a:pPr algn="l"/>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To effectively tie supply chain data back to business performance, connect with each department lead and your high-level stakeholders to identify or confirm high-priority KPIs, as well as the specific success metrics associated with each. This allows you to determine the value proposition for the organisation and how organisations track and measure success.</a:t>
            </a:r>
          </a:p>
          <a:p>
            <a:pPr algn="l"/>
            <a:endParaRPr lang="en-US" sz="3200" dirty="0">
              <a:solidFill>
                <a:srgbClr val="000000"/>
              </a:solidFill>
              <a:cs typeface="Calibri Light" panose="020F0302020204030204" pitchFamily="34" charset="0"/>
            </a:endParaRPr>
          </a:p>
        </p:txBody>
      </p:sp>
    </p:spTree>
    <p:extLst>
      <p:ext uri="{BB962C8B-B14F-4D97-AF65-F5344CB8AC3E}">
        <p14:creationId xmlns:p14="http://schemas.microsoft.com/office/powerpoint/2010/main" val="211772339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6F1D-503E-4C03-1F93-1A01A299C33A}"/>
              </a:ext>
            </a:extLst>
          </p:cNvPr>
          <p:cNvSpPr>
            <a:spLocks noGrp="1"/>
          </p:cNvSpPr>
          <p:nvPr>
            <p:ph type="title"/>
          </p:nvPr>
        </p:nvSpPr>
        <p:spPr/>
        <p:txBody>
          <a:bodyPr>
            <a:normAutofit fontScale="90000"/>
          </a:bodyPr>
          <a:lstStyle/>
          <a:p>
            <a:br>
              <a:rPr lang="en-US" sz="7200" b="1" dirty="0">
                <a:solidFill>
                  <a:schemeClr val="bg2"/>
                </a:solidFill>
                <a:latin typeface="Arial" panose="020B0604020202020204" pitchFamily="34" charset="0"/>
                <a:ea typeface="Verdana" charset="0"/>
                <a:cs typeface="Arial" panose="020B0604020202020204" pitchFamily="34" charset="0"/>
              </a:rPr>
            </a:br>
            <a:r>
              <a:rPr lang="en-US" dirty="0">
                <a:solidFill>
                  <a:schemeClr val="bg1"/>
                </a:solidFill>
                <a:latin typeface="Arial" panose="020B0604020202020204" pitchFamily="34" charset="0"/>
                <a:ea typeface="Verdana" charset="0"/>
                <a:cs typeface="Arial" panose="020B0604020202020204" pitchFamily="34" charset="0"/>
              </a:rPr>
              <a:t>Leveraging </a:t>
            </a:r>
            <a:r>
              <a:rPr lang="en-US" sz="7200" b="1" dirty="0">
                <a:solidFill>
                  <a:schemeClr val="bg1"/>
                </a:solidFill>
                <a:latin typeface="Arial" panose="020B0604020202020204" pitchFamily="34" charset="0"/>
                <a:ea typeface="Verdana" charset="0"/>
                <a:cs typeface="Arial" panose="020B0604020202020204" pitchFamily="34" charset="0"/>
              </a:rPr>
              <a:t>Data in Supply Chain</a:t>
            </a:r>
            <a:endParaRPr lang="en-AU" dirty="0">
              <a:solidFill>
                <a:schemeClr val="bg1"/>
              </a:solidFill>
            </a:endParaRPr>
          </a:p>
        </p:txBody>
      </p:sp>
      <p:sp>
        <p:nvSpPr>
          <p:cNvPr id="3" name="TextBox 2">
            <a:extLst>
              <a:ext uri="{FF2B5EF4-FFF2-40B4-BE49-F238E27FC236}">
                <a16:creationId xmlns:a16="http://schemas.microsoft.com/office/drawing/2014/main" id="{6B85B6FF-A50A-4796-A07D-918D9967F20E}"/>
              </a:ext>
            </a:extLst>
          </p:cNvPr>
          <p:cNvSpPr txBox="1"/>
          <p:nvPr/>
        </p:nvSpPr>
        <p:spPr>
          <a:xfrm>
            <a:off x="859087" y="2860492"/>
            <a:ext cx="21791363" cy="4031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dirty="0">
                <a:solidFill>
                  <a:srgbClr val="000000"/>
                </a:solidFill>
                <a:cs typeface="Calibri Light" panose="020F0302020204030204" pitchFamily="34" charset="0"/>
              </a:rPr>
              <a:t>The first step towards developing a data-driven supply chain is understanding the holistic value of your supply chain data. </a:t>
            </a:r>
          </a:p>
          <a:p>
            <a:pPr algn="l"/>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The right tools can help organisations collect, </a:t>
            </a:r>
            <a:r>
              <a:rPr lang="en-US" sz="3200" dirty="0" err="1">
                <a:solidFill>
                  <a:srgbClr val="000000"/>
                </a:solidFill>
                <a:cs typeface="Calibri Light" panose="020F0302020204030204" pitchFamily="34" charset="0"/>
              </a:rPr>
              <a:t>organise</a:t>
            </a:r>
            <a:r>
              <a:rPr lang="en-US" sz="3200" dirty="0">
                <a:solidFill>
                  <a:srgbClr val="000000"/>
                </a:solidFill>
                <a:cs typeface="Calibri Light" panose="020F0302020204030204" pitchFamily="34" charset="0"/>
              </a:rPr>
              <a:t>, and analyse data from multiple sources and sectors within the extended supply chain.</a:t>
            </a:r>
          </a:p>
          <a:p>
            <a:pPr algn="l"/>
            <a:endParaRPr lang="en-US" sz="3200" dirty="0">
              <a:solidFill>
                <a:srgbClr val="000000"/>
              </a:solidFill>
              <a:cs typeface="Calibri Light" panose="020F0302020204030204" pitchFamily="34" charset="0"/>
            </a:endParaRPr>
          </a:p>
          <a:p>
            <a:pPr algn="l"/>
            <a:r>
              <a:rPr lang="en-US" sz="3200" dirty="0">
                <a:solidFill>
                  <a:srgbClr val="000000"/>
                </a:solidFill>
                <a:cs typeface="Calibri Light" panose="020F0302020204030204" pitchFamily="34" charset="0"/>
              </a:rPr>
              <a:t>These tools will support organisations establish a scalable data strategy that will deliver value in the long term.</a:t>
            </a:r>
          </a:p>
          <a:p>
            <a:pPr algn="l"/>
            <a:endParaRPr lang="en-US" sz="3200" dirty="0">
              <a:solidFill>
                <a:srgbClr val="000000"/>
              </a:solidFill>
              <a:cs typeface="Calibri Light" panose="020F0302020204030204" pitchFamily="34" charset="0"/>
            </a:endParaRPr>
          </a:p>
        </p:txBody>
      </p:sp>
    </p:spTree>
    <p:extLst>
      <p:ext uri="{BB962C8B-B14F-4D97-AF65-F5344CB8AC3E}">
        <p14:creationId xmlns:p14="http://schemas.microsoft.com/office/powerpoint/2010/main" val="315680356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D34144-BDDC-4248-BC72-A4E614963C35}"/>
              </a:ext>
            </a:extLst>
          </p:cNvPr>
          <p:cNvSpPr txBox="1"/>
          <p:nvPr/>
        </p:nvSpPr>
        <p:spPr>
          <a:xfrm>
            <a:off x="859087" y="2455817"/>
            <a:ext cx="16993640" cy="4864409"/>
          </a:xfrm>
          <a:prstGeom prst="rect">
            <a:avLst/>
          </a:prstGeom>
          <a:solidFill>
            <a:schemeClr val="bg1"/>
          </a:solidFill>
        </p:spPr>
        <p:txBody>
          <a:bodyPr wrap="square" rtlCol="0">
            <a:spAutoFit/>
          </a:bodyPr>
          <a:lstStyle/>
          <a:p>
            <a:pPr marL="762010" indent="-762010" algn="l">
              <a:lnSpc>
                <a:spcPct val="150000"/>
              </a:lnSpc>
              <a:buClr>
                <a:schemeClr val="accent1"/>
              </a:buClr>
              <a:buFont typeface="Arial" panose="020B0604020202020204" pitchFamily="34" charset="0"/>
              <a:buChar char="•"/>
            </a:pPr>
            <a:r>
              <a:rPr lang="en-US" sz="5333" dirty="0"/>
              <a:t>Anaplan Demo Trailer: </a:t>
            </a:r>
            <a:r>
              <a:rPr lang="en-US" sz="5333" dirty="0">
                <a:hlinkClick r:id="rId3"/>
              </a:rPr>
              <a:t>Demand Management</a:t>
            </a:r>
            <a:endParaRPr lang="en-US" sz="5333" dirty="0"/>
          </a:p>
          <a:p>
            <a:pPr marL="762010" indent="-762010" algn="l">
              <a:lnSpc>
                <a:spcPct val="150000"/>
              </a:lnSpc>
              <a:buClr>
                <a:schemeClr val="accent1"/>
              </a:buClr>
              <a:buFont typeface="Arial" panose="020B0604020202020204" pitchFamily="34" charset="0"/>
              <a:buChar char="•"/>
            </a:pPr>
            <a:r>
              <a:rPr lang="en-US" sz="5333" dirty="0"/>
              <a:t>Anaplan Demo Trailer: </a:t>
            </a:r>
            <a:r>
              <a:rPr lang="en-US" sz="5333" dirty="0">
                <a:hlinkClick r:id="rId4"/>
              </a:rPr>
              <a:t>Sales &amp; Operations Planning</a:t>
            </a:r>
            <a:endParaRPr lang="en-US" sz="5333" dirty="0"/>
          </a:p>
          <a:p>
            <a:pPr marL="762010" indent="-762010" algn="l">
              <a:lnSpc>
                <a:spcPct val="150000"/>
              </a:lnSpc>
              <a:buClr>
                <a:schemeClr val="accent1"/>
              </a:buClr>
              <a:buFont typeface="Arial" panose="020B0604020202020204" pitchFamily="34" charset="0"/>
              <a:buChar char="•"/>
            </a:pPr>
            <a:r>
              <a:rPr lang="en-US" sz="5333" dirty="0">
                <a:ea typeface="Verdana" charset="0"/>
                <a:cs typeface="Arial" panose="020B0604020202020204" pitchFamily="34" charset="0"/>
              </a:rPr>
              <a:t>Anaplan Demo Trailer: </a:t>
            </a:r>
            <a:r>
              <a:rPr lang="en-US" sz="5333" dirty="0">
                <a:ea typeface="Verdana" charset="0"/>
                <a:cs typeface="Arial" panose="020B0604020202020204" pitchFamily="34" charset="0"/>
                <a:hlinkClick r:id="rId5"/>
              </a:rPr>
              <a:t>Supplier Collaboration</a:t>
            </a:r>
            <a:endParaRPr lang="en-US" sz="5333" dirty="0">
              <a:ea typeface="Verdana" charset="0"/>
              <a:cs typeface="Arial" panose="020B0604020202020204" pitchFamily="34" charset="0"/>
            </a:endParaRPr>
          </a:p>
          <a:p>
            <a:pPr marL="762010" indent="-762010" algn="l">
              <a:lnSpc>
                <a:spcPct val="150000"/>
              </a:lnSpc>
              <a:buClr>
                <a:schemeClr val="accent1"/>
              </a:buClr>
              <a:buFont typeface="Arial" panose="020B0604020202020204" pitchFamily="34" charset="0"/>
              <a:buChar char="•"/>
            </a:pPr>
            <a:r>
              <a:rPr lang="en-US" sz="5333" dirty="0">
                <a:ea typeface="Verdana" charset="0"/>
                <a:cs typeface="Arial" panose="020B0604020202020204" pitchFamily="34" charset="0"/>
              </a:rPr>
              <a:t>Anaplan Demo Trailer: </a:t>
            </a:r>
            <a:r>
              <a:rPr lang="en-US" sz="5333" dirty="0">
                <a:ea typeface="Verdana" charset="0"/>
                <a:cs typeface="Arial" panose="020B0604020202020204" pitchFamily="34" charset="0"/>
                <a:hlinkClick r:id="rId6"/>
              </a:rPr>
              <a:t>Supply Planning</a:t>
            </a:r>
            <a:endParaRPr lang="en-US" sz="5333" dirty="0">
              <a:ea typeface="Verdana" charset="0"/>
              <a:cs typeface="Arial" panose="020B0604020202020204" pitchFamily="34" charset="0"/>
            </a:endParaRPr>
          </a:p>
        </p:txBody>
      </p:sp>
      <p:sp>
        <p:nvSpPr>
          <p:cNvPr id="2" name="Title 1">
            <a:extLst>
              <a:ext uri="{FF2B5EF4-FFF2-40B4-BE49-F238E27FC236}">
                <a16:creationId xmlns:a16="http://schemas.microsoft.com/office/drawing/2014/main" id="{5A096F1D-503E-4C03-1F93-1A01A299C33A}"/>
              </a:ext>
            </a:extLst>
          </p:cNvPr>
          <p:cNvSpPr>
            <a:spLocks noGrp="1"/>
          </p:cNvSpPr>
          <p:nvPr>
            <p:ph type="title"/>
          </p:nvPr>
        </p:nvSpPr>
        <p:spPr/>
        <p:txBody>
          <a:bodyPr>
            <a:normAutofit fontScale="90000"/>
          </a:bodyPr>
          <a:lstStyle/>
          <a:p>
            <a:br>
              <a:rPr lang="en-US" sz="7200" b="1" dirty="0">
                <a:solidFill>
                  <a:schemeClr val="bg2"/>
                </a:solidFill>
                <a:latin typeface="Arial" panose="020B0604020202020204" pitchFamily="34" charset="0"/>
                <a:ea typeface="Verdana" charset="0"/>
                <a:cs typeface="Arial" panose="020B0604020202020204" pitchFamily="34" charset="0"/>
              </a:rPr>
            </a:br>
            <a:r>
              <a:rPr lang="en-US" sz="7200" b="1" dirty="0">
                <a:solidFill>
                  <a:schemeClr val="bg1"/>
                </a:solidFill>
                <a:latin typeface="Arial" panose="020B0604020202020204" pitchFamily="34" charset="0"/>
                <a:ea typeface="Verdana" charset="0"/>
                <a:cs typeface="Arial" panose="020B0604020202020204" pitchFamily="34" charset="0"/>
              </a:rPr>
              <a:t>OnDemand Demos </a:t>
            </a:r>
            <a:endParaRPr lang="en-AU" dirty="0">
              <a:solidFill>
                <a:schemeClr val="bg1"/>
              </a:solidFill>
            </a:endParaRPr>
          </a:p>
        </p:txBody>
      </p:sp>
    </p:spTree>
    <p:extLst>
      <p:ext uri="{BB962C8B-B14F-4D97-AF65-F5344CB8AC3E}">
        <p14:creationId xmlns:p14="http://schemas.microsoft.com/office/powerpoint/2010/main" val="10743700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rcRect/>
          <a:stretch/>
        </p:blipFill>
        <p:spPr>
          <a:xfrm>
            <a:off x="12090872" y="-797584"/>
            <a:ext cx="202256" cy="5107"/>
          </a:xfrm>
          <a:custGeom>
            <a:avLst/>
            <a:gdLst>
              <a:gd name="connsiteX0" fmla="*/ 37923 w 75846"/>
              <a:gd name="connsiteY0" fmla="*/ 0 h 1915"/>
              <a:gd name="connsiteX1" fmla="*/ 75846 w 75846"/>
              <a:gd name="connsiteY1" fmla="*/ 1915 h 1915"/>
              <a:gd name="connsiteX2" fmla="*/ 0 w 75846"/>
              <a:gd name="connsiteY2" fmla="*/ 1915 h 1915"/>
              <a:gd name="connsiteX3" fmla="*/ 37923 w 75846"/>
              <a:gd name="connsiteY3" fmla="*/ 0 h 1915"/>
            </a:gdLst>
            <a:ahLst/>
            <a:cxnLst>
              <a:cxn ang="0">
                <a:pos x="connsiteX0" y="connsiteY0"/>
              </a:cxn>
              <a:cxn ang="0">
                <a:pos x="connsiteX1" y="connsiteY1"/>
              </a:cxn>
              <a:cxn ang="0">
                <a:pos x="connsiteX2" y="connsiteY2"/>
              </a:cxn>
              <a:cxn ang="0">
                <a:pos x="connsiteX3" y="connsiteY3"/>
              </a:cxn>
            </a:cxnLst>
            <a:rect l="l" t="t" r="r" b="b"/>
            <a:pathLst>
              <a:path w="75846" h="1915">
                <a:moveTo>
                  <a:pt x="37923" y="0"/>
                </a:moveTo>
                <a:lnTo>
                  <a:pt x="75846" y="1915"/>
                </a:lnTo>
                <a:lnTo>
                  <a:pt x="0" y="1915"/>
                </a:lnTo>
                <a:lnTo>
                  <a:pt x="37923" y="0"/>
                </a:lnTo>
                <a:close/>
              </a:path>
            </a:pathLst>
          </a:custGeom>
        </p:spPr>
      </p:pic>
      <p:sp>
        <p:nvSpPr>
          <p:cNvPr id="10" name="TextBox 9"/>
          <p:cNvSpPr txBox="1"/>
          <p:nvPr/>
        </p:nvSpPr>
        <p:spPr>
          <a:xfrm>
            <a:off x="2737529" y="9095984"/>
            <a:ext cx="9065040" cy="1815690"/>
          </a:xfrm>
          <a:prstGeom prst="rect">
            <a:avLst/>
          </a:prstGeom>
          <a:noFill/>
        </p:spPr>
        <p:txBody>
          <a:bodyPr wrap="square" rtlCol="0">
            <a:spAutoFit/>
          </a:bodyPr>
          <a:lstStyle/>
          <a:p>
            <a:pPr algn="ctr"/>
            <a:r>
              <a:rPr lang="en-US" sz="3733" dirty="0">
                <a:solidFill>
                  <a:schemeClr val="tx1"/>
                </a:solidFill>
                <a:latin typeface="Verdana" charset="0"/>
                <a:ea typeface="Verdana" charset="0"/>
                <a:cs typeface="Verdana" charset="0"/>
              </a:rPr>
              <a:t>Dr Deborah Pike</a:t>
            </a:r>
          </a:p>
          <a:p>
            <a:pPr algn="ctr"/>
            <a:r>
              <a:rPr lang="en-US" sz="3733" dirty="0">
                <a:solidFill>
                  <a:schemeClr val="tx1"/>
                </a:solidFill>
                <a:latin typeface="Verdana" charset="0"/>
                <a:ea typeface="Verdana" charset="0"/>
                <a:cs typeface="Verdana" charset="0"/>
              </a:rPr>
              <a:t>Principal Consultant</a:t>
            </a:r>
          </a:p>
          <a:p>
            <a:pPr algn="ctr"/>
            <a:r>
              <a:rPr lang="en-US" sz="3733" dirty="0">
                <a:solidFill>
                  <a:schemeClr val="tx1"/>
                </a:solidFill>
                <a:latin typeface="Verdana" charset="0"/>
                <a:ea typeface="Verdana" charset="0"/>
                <a:cs typeface="Verdana" charset="0"/>
              </a:rPr>
              <a:t>Supply Chain, APAC</a:t>
            </a:r>
          </a:p>
        </p:txBody>
      </p:sp>
      <p:pic>
        <p:nvPicPr>
          <p:cNvPr id="4" name="Picture 3" descr="A person smiling for the camera&#10;&#10;Description automatically generated with medium confidence">
            <a:extLst>
              <a:ext uri="{FF2B5EF4-FFF2-40B4-BE49-F238E27FC236}">
                <a16:creationId xmlns:a16="http://schemas.microsoft.com/office/drawing/2014/main" id="{6222EC7C-B73B-4CCF-A696-493985263A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9542" y="4426340"/>
            <a:ext cx="2741455" cy="3614567"/>
          </a:xfrm>
          <a:prstGeom prst="rect">
            <a:avLst/>
          </a:prstGeom>
        </p:spPr>
      </p:pic>
      <p:sp>
        <p:nvSpPr>
          <p:cNvPr id="6" name="Title 4">
            <a:extLst>
              <a:ext uri="{FF2B5EF4-FFF2-40B4-BE49-F238E27FC236}">
                <a16:creationId xmlns:a16="http://schemas.microsoft.com/office/drawing/2014/main" id="{0EBA8BF8-FA9F-44F0-AEAE-E0D8F165F6C3}"/>
              </a:ext>
            </a:extLst>
          </p:cNvPr>
          <p:cNvSpPr>
            <a:spLocks noGrp="1"/>
          </p:cNvSpPr>
          <p:nvPr>
            <p:ph type="title"/>
          </p:nvPr>
        </p:nvSpPr>
        <p:spPr>
          <a:xfrm>
            <a:off x="859087" y="401950"/>
            <a:ext cx="22661318" cy="1295744"/>
          </a:xfrm>
        </p:spPr>
        <p:txBody>
          <a:bodyPr/>
          <a:lstStyle/>
          <a:p>
            <a:r>
              <a:rPr lang="en-AU" b="1" dirty="0">
                <a:solidFill>
                  <a:schemeClr val="bg1"/>
                </a:solidFill>
              </a:rPr>
              <a:t>Introductions</a:t>
            </a:r>
          </a:p>
        </p:txBody>
      </p:sp>
      <p:sp>
        <p:nvSpPr>
          <p:cNvPr id="9" name="TextBox 8">
            <a:extLst>
              <a:ext uri="{FF2B5EF4-FFF2-40B4-BE49-F238E27FC236}">
                <a16:creationId xmlns:a16="http://schemas.microsoft.com/office/drawing/2014/main" id="{3A7E3E00-2635-47B8-8429-2B8348995127}"/>
              </a:ext>
            </a:extLst>
          </p:cNvPr>
          <p:cNvSpPr txBox="1"/>
          <p:nvPr/>
        </p:nvSpPr>
        <p:spPr>
          <a:xfrm>
            <a:off x="11676877" y="9085589"/>
            <a:ext cx="9065040" cy="1815690"/>
          </a:xfrm>
          <a:prstGeom prst="rect">
            <a:avLst/>
          </a:prstGeom>
          <a:noFill/>
        </p:spPr>
        <p:txBody>
          <a:bodyPr wrap="square" rtlCol="0">
            <a:spAutoFit/>
          </a:bodyPr>
          <a:lstStyle/>
          <a:p>
            <a:pPr algn="ctr"/>
            <a:r>
              <a:rPr lang="en-US" sz="3733" dirty="0">
                <a:solidFill>
                  <a:schemeClr val="tx1"/>
                </a:solidFill>
                <a:latin typeface="Verdana" charset="0"/>
                <a:ea typeface="Verdana" charset="0"/>
                <a:cs typeface="Verdana" charset="0"/>
              </a:rPr>
              <a:t>Brent Gorham</a:t>
            </a:r>
          </a:p>
          <a:p>
            <a:pPr algn="ctr"/>
            <a:r>
              <a:rPr lang="en-US" sz="3733" dirty="0">
                <a:solidFill>
                  <a:schemeClr val="tx1"/>
                </a:solidFill>
                <a:latin typeface="Verdana" charset="0"/>
                <a:ea typeface="Verdana" charset="0"/>
                <a:cs typeface="Verdana" charset="0"/>
              </a:rPr>
              <a:t>Supply Chain Lead</a:t>
            </a:r>
          </a:p>
          <a:p>
            <a:pPr algn="ctr"/>
            <a:r>
              <a:rPr lang="en-US" sz="3733" dirty="0">
                <a:solidFill>
                  <a:schemeClr val="tx1"/>
                </a:solidFill>
                <a:latin typeface="Verdana" charset="0"/>
                <a:ea typeface="Verdana" charset="0"/>
                <a:cs typeface="Verdana" charset="0"/>
              </a:rPr>
              <a:t>APAC</a:t>
            </a:r>
          </a:p>
        </p:txBody>
      </p:sp>
      <p:pic>
        <p:nvPicPr>
          <p:cNvPr id="3" name="Picture 2">
            <a:extLst>
              <a:ext uri="{FF2B5EF4-FFF2-40B4-BE49-F238E27FC236}">
                <a16:creationId xmlns:a16="http://schemas.microsoft.com/office/drawing/2014/main" id="{7A33AED5-0A10-42C3-91C0-91FE317B11DE}"/>
              </a:ext>
            </a:extLst>
          </p:cNvPr>
          <p:cNvPicPr>
            <a:picLocks noChangeAspect="1"/>
          </p:cNvPicPr>
          <p:nvPr/>
        </p:nvPicPr>
        <p:blipFill>
          <a:blip r:embed="rId6"/>
          <a:stretch>
            <a:fillRect/>
          </a:stretch>
        </p:blipFill>
        <p:spPr>
          <a:xfrm>
            <a:off x="14695016" y="4630411"/>
            <a:ext cx="2834198" cy="3478336"/>
          </a:xfrm>
          <a:prstGeom prst="rect">
            <a:avLst/>
          </a:prstGeom>
        </p:spPr>
      </p:pic>
    </p:spTree>
    <p:custDataLst>
      <p:tags r:id="rId1"/>
    </p:custDataLst>
    <p:extLst>
      <p:ext uri="{BB962C8B-B14F-4D97-AF65-F5344CB8AC3E}">
        <p14:creationId xmlns:p14="http://schemas.microsoft.com/office/powerpoint/2010/main" val="18339137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0" name="World Map"/>
          <p:cNvSpPr txBox="1"/>
          <p:nvPr/>
        </p:nvSpPr>
        <p:spPr>
          <a:xfrm>
            <a:off x="631950" y="398685"/>
            <a:ext cx="20955112" cy="11496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l" defTabSz="1828800">
              <a:lnSpc>
                <a:spcPct val="90000"/>
              </a:lnSpc>
              <a:defRPr sz="7000" b="1">
                <a:solidFill>
                  <a:srgbClr val="FFFFFF"/>
                </a:solidFill>
                <a:latin typeface="Calibri"/>
                <a:ea typeface="Calibri"/>
                <a:cs typeface="Calibri"/>
                <a:sym typeface="Calibri"/>
              </a:defRPr>
            </a:lvl1pPr>
          </a:lstStyle>
          <a:p>
            <a:r>
              <a:rPr sz="7200" dirty="0"/>
              <a:t>Thank you</a:t>
            </a:r>
          </a:p>
        </p:txBody>
      </p:sp>
      <p:sp>
        <p:nvSpPr>
          <p:cNvPr id="2891" name="Triangle"/>
          <p:cNvSpPr/>
          <p:nvPr/>
        </p:nvSpPr>
        <p:spPr>
          <a:xfrm>
            <a:off x="23022368" y="-215225"/>
            <a:ext cx="1361633" cy="13616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E0115F"/>
          </a:solidFill>
          <a:ln w="12700">
            <a:miter lim="400000"/>
          </a:ln>
        </p:spPr>
        <p:txBody>
          <a:bodyPr lIns="45718" tIns="45718" rIns="45718" bIns="45718" anchor="ctr"/>
          <a:lstStyle/>
          <a:p>
            <a:pPr>
              <a:defRPr sz="3200">
                <a:solidFill>
                  <a:srgbClr val="FFFFFF"/>
                </a:solidFill>
                <a:latin typeface="Helvetica Neue Medium"/>
                <a:ea typeface="Helvetica Neue Medium"/>
                <a:cs typeface="Helvetica Neue Medium"/>
                <a:sym typeface="Helvetica Neue Medium"/>
              </a:defRPr>
            </a:pPr>
            <a:endParaRPr/>
          </a:p>
        </p:txBody>
      </p:sp>
      <p:sp>
        <p:nvSpPr>
          <p:cNvPr id="2892" name="For More Information…"/>
          <p:cNvSpPr txBox="1"/>
          <p:nvPr/>
        </p:nvSpPr>
        <p:spPr>
          <a:xfrm>
            <a:off x="586231" y="4694006"/>
            <a:ext cx="11518221" cy="4931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6" tIns="91436" rIns="91436" bIns="91436">
            <a:spAutoFit/>
          </a:bodyPr>
          <a:lstStyle/>
          <a:p>
            <a:pPr algn="l" defTabSz="457200">
              <a:defRPr sz="4400" b="1">
                <a:solidFill>
                  <a:srgbClr val="D5D8DF"/>
                </a:solidFill>
                <a:latin typeface="Calibri"/>
                <a:ea typeface="Calibri"/>
                <a:cs typeface="Calibri"/>
                <a:sym typeface="Calibri"/>
              </a:defRPr>
            </a:pPr>
            <a:r>
              <a:t>For More Information</a:t>
            </a:r>
            <a:br/>
            <a:endParaRPr/>
          </a:p>
          <a:p>
            <a:pPr algn="l" defTabSz="457200">
              <a:defRPr sz="3200">
                <a:solidFill>
                  <a:srgbClr val="D5D8DF"/>
                </a:solidFill>
                <a:latin typeface="Calibri"/>
                <a:ea typeface="Calibri"/>
                <a:cs typeface="Calibri"/>
                <a:sym typeface="Calibri"/>
              </a:defRPr>
            </a:pPr>
            <a:r>
              <a:t>To find out more about Cornerstone and CPM Group, please contact:</a:t>
            </a:r>
            <a:br/>
            <a:endParaRPr/>
          </a:p>
          <a:p>
            <a:pPr algn="l" defTabSz="457200">
              <a:defRPr sz="3200" b="1">
                <a:solidFill>
                  <a:srgbClr val="D5D8DF"/>
                </a:solidFill>
                <a:latin typeface="Calibri"/>
                <a:ea typeface="Calibri"/>
                <a:cs typeface="Calibri"/>
                <a:sym typeface="Calibri"/>
              </a:defRPr>
            </a:pPr>
            <a:r>
              <a:t>Cornerstone</a:t>
            </a:r>
            <a:br/>
            <a:r>
              <a:rPr b="0"/>
              <a:t>Level 13, 55 Clarence Street</a:t>
            </a:r>
            <a:br>
              <a:rPr b="0"/>
            </a:br>
            <a:r>
              <a:rPr b="0"/>
              <a:t>Sydney NSW 2000</a:t>
            </a:r>
            <a:br>
              <a:rPr b="0"/>
            </a:br>
            <a:r>
              <a:rPr b="0"/>
              <a:t>Telephone: 1300 841 048</a:t>
            </a:r>
            <a:br>
              <a:rPr b="0"/>
            </a:br>
            <a:r>
              <a:rPr b="0"/>
              <a:t>E-mail: info@cornerstone.com.au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7887CE-9779-E54B-AE72-B26D64F5545A}"/>
              </a:ext>
            </a:extLst>
          </p:cNvPr>
          <p:cNvSpPr/>
          <p:nvPr/>
        </p:nvSpPr>
        <p:spPr>
          <a:xfrm>
            <a:off x="493028" y="1930231"/>
            <a:ext cx="23397944" cy="11561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pic>
        <p:nvPicPr>
          <p:cNvPr id="7" name="Picture 6" descr="http://upload.wikimedia.org/wikipedia/en/thumb/e/e4/Unilever.svg/929px-Unilever.svg.png">
            <a:extLst>
              <a:ext uri="{FF2B5EF4-FFF2-40B4-BE49-F238E27FC236}">
                <a16:creationId xmlns:a16="http://schemas.microsoft.com/office/drawing/2014/main" id="{9CCF246E-CA4A-FA4C-854B-AF1E2E2218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9420" y="2149573"/>
            <a:ext cx="1124029" cy="123897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a:extLst>
              <a:ext uri="{FF2B5EF4-FFF2-40B4-BE49-F238E27FC236}">
                <a16:creationId xmlns:a16="http://schemas.microsoft.com/office/drawing/2014/main" id="{29E32BF7-A66C-FF4E-BDCE-63778529B984}"/>
              </a:ext>
            </a:extLst>
          </p:cNvPr>
          <p:cNvCxnSpPr>
            <a:cxnSpLocks/>
          </p:cNvCxnSpPr>
          <p:nvPr/>
        </p:nvCxnSpPr>
        <p:spPr>
          <a:xfrm>
            <a:off x="373385" y="3562227"/>
            <a:ext cx="23592323" cy="0"/>
          </a:xfrm>
          <a:prstGeom prst="line">
            <a:avLst/>
          </a:prstGeom>
          <a:ln w="41275">
            <a:solidFill>
              <a:srgbClr val="E6E8EE"/>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C6D55BFB-79FC-4C40-A3DD-145F27DF1963}"/>
              </a:ext>
            </a:extLst>
          </p:cNvPr>
          <p:cNvGrpSpPr/>
          <p:nvPr/>
        </p:nvGrpSpPr>
        <p:grpSpPr>
          <a:xfrm>
            <a:off x="5494465" y="4066627"/>
            <a:ext cx="1838275" cy="9053365"/>
            <a:chOff x="2009885" y="1524985"/>
            <a:chExt cx="689353" cy="3395012"/>
          </a:xfrm>
        </p:grpSpPr>
        <p:pic>
          <p:nvPicPr>
            <p:cNvPr id="10" name="Image 14341">
              <a:extLst>
                <a:ext uri="{FF2B5EF4-FFF2-40B4-BE49-F238E27FC236}">
                  <a16:creationId xmlns:a16="http://schemas.microsoft.com/office/drawing/2014/main" id="{9E48C123-65E6-224E-9EDF-45CC1637610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57021" y="3091699"/>
              <a:ext cx="395081" cy="194891"/>
            </a:xfrm>
            <a:prstGeom prst="rect">
              <a:avLst/>
            </a:prstGeom>
            <a:noFill/>
            <a:ln>
              <a:noFill/>
            </a:ln>
            <a:extLst>
              <a:ext uri="{FAA26D3D-D897-4be2-8F04-BA451C77F1D7}">
                <ma14:placeholderFlag xmlns:ma14="http://schemas.microsoft.com/office/mac/drawingml/2011/main" xmlns=""/>
              </a:ext>
            </a:extLst>
          </p:spPr>
        </p:pic>
        <p:pic>
          <p:nvPicPr>
            <p:cNvPr id="11" name="Picture 8" descr="http://logonoid.com/images/janssen-logo.png">
              <a:extLst>
                <a:ext uri="{FF2B5EF4-FFF2-40B4-BE49-F238E27FC236}">
                  <a16:creationId xmlns:a16="http://schemas.microsoft.com/office/drawing/2014/main" id="{FC4E1F1E-9C96-4B4C-A677-582C14B5EFD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67589" y="3804485"/>
              <a:ext cx="573944" cy="30434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a:extLst>
                <a:ext uri="{FF2B5EF4-FFF2-40B4-BE49-F238E27FC236}">
                  <a16:creationId xmlns:a16="http://schemas.microsoft.com/office/drawing/2014/main" id="{85B5803B-07C7-E649-8840-224A5D17E4CD}"/>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06660" y="3450776"/>
              <a:ext cx="495803" cy="215675"/>
            </a:xfrm>
            <a:prstGeom prst="rect">
              <a:avLst/>
            </a:prstGeom>
          </p:spPr>
        </p:pic>
        <p:pic>
          <p:nvPicPr>
            <p:cNvPr id="13" name="Picture 2" descr="mage result for google nest">
              <a:extLst>
                <a:ext uri="{FF2B5EF4-FFF2-40B4-BE49-F238E27FC236}">
                  <a16:creationId xmlns:a16="http://schemas.microsoft.com/office/drawing/2014/main" id="{12E7E749-731D-D44A-8BD4-261A405D5EA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96076" y="1847093"/>
              <a:ext cx="316971" cy="3169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age result for daiichi sankyo logo">
              <a:extLst>
                <a:ext uri="{FF2B5EF4-FFF2-40B4-BE49-F238E27FC236}">
                  <a16:creationId xmlns:a16="http://schemas.microsoft.com/office/drawing/2014/main" id="{7DE1BC44-6EEF-464B-8D96-4D30CF197DC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06301" y="2293031"/>
              <a:ext cx="296520" cy="2910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age result for honey baked ham logo">
              <a:extLst>
                <a:ext uri="{FF2B5EF4-FFF2-40B4-BE49-F238E27FC236}">
                  <a16:creationId xmlns:a16="http://schemas.microsoft.com/office/drawing/2014/main" id="{411144BD-3C4C-DD4E-9129-40A78612984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11621" y="2674271"/>
              <a:ext cx="285881" cy="2869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elated image">
              <a:extLst>
                <a:ext uri="{FF2B5EF4-FFF2-40B4-BE49-F238E27FC236}">
                  <a16:creationId xmlns:a16="http://schemas.microsoft.com/office/drawing/2014/main" id="{1350D82B-202A-9648-B069-2761988D30A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26408" y="1524985"/>
              <a:ext cx="256307" cy="2563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close up of a black background&#10;&#10;Description automatically generated">
              <a:extLst>
                <a:ext uri="{FF2B5EF4-FFF2-40B4-BE49-F238E27FC236}">
                  <a16:creationId xmlns:a16="http://schemas.microsoft.com/office/drawing/2014/main" id="{625E984D-7993-CD40-BDC8-3A8EEFE6E3BF}"/>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009885" y="4676272"/>
              <a:ext cx="689353" cy="243725"/>
            </a:xfrm>
            <a:prstGeom prst="rect">
              <a:avLst/>
            </a:prstGeom>
          </p:spPr>
        </p:pic>
        <p:pic>
          <p:nvPicPr>
            <p:cNvPr id="18" name="Picture 17" descr="A close up of a sign&#10;&#10;Description automatically generated">
              <a:extLst>
                <a:ext uri="{FF2B5EF4-FFF2-40B4-BE49-F238E27FC236}">
                  <a16:creationId xmlns:a16="http://schemas.microsoft.com/office/drawing/2014/main" id="{EEAA3D1B-C22B-B646-99CD-6CF2D4177F0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136784" y="4216708"/>
              <a:ext cx="435555" cy="302798"/>
            </a:xfrm>
            <a:prstGeom prst="rect">
              <a:avLst/>
            </a:prstGeom>
          </p:spPr>
        </p:pic>
      </p:grpSp>
      <p:grpSp>
        <p:nvGrpSpPr>
          <p:cNvPr id="19" name="Group 18">
            <a:extLst>
              <a:ext uri="{FF2B5EF4-FFF2-40B4-BE49-F238E27FC236}">
                <a16:creationId xmlns:a16="http://schemas.microsoft.com/office/drawing/2014/main" id="{60887B7C-4123-3D44-B749-5E6CFBE97CC7}"/>
              </a:ext>
            </a:extLst>
          </p:cNvPr>
          <p:cNvGrpSpPr/>
          <p:nvPr/>
        </p:nvGrpSpPr>
        <p:grpSpPr>
          <a:xfrm>
            <a:off x="3394399" y="4284420"/>
            <a:ext cx="1547037" cy="7674712"/>
            <a:chOff x="1319738" y="1606657"/>
            <a:chExt cx="580139" cy="2878017"/>
          </a:xfrm>
        </p:grpSpPr>
        <p:pic>
          <p:nvPicPr>
            <p:cNvPr id="20" name="Picture 19">
              <a:extLst>
                <a:ext uri="{FF2B5EF4-FFF2-40B4-BE49-F238E27FC236}">
                  <a16:creationId xmlns:a16="http://schemas.microsoft.com/office/drawing/2014/main" id="{CC3AA452-FB1A-C242-BD80-F8DFCE2D475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327572" y="2701795"/>
              <a:ext cx="554621" cy="215246"/>
            </a:xfrm>
            <a:prstGeom prst="rect">
              <a:avLst/>
            </a:prstGeom>
          </p:spPr>
        </p:pic>
        <p:pic>
          <p:nvPicPr>
            <p:cNvPr id="21" name="Picture 8" descr="http://rumauthority.ezwebdemo.com/wp-content/uploads/2013/11/bacardi.jpg">
              <a:extLst>
                <a:ext uri="{FF2B5EF4-FFF2-40B4-BE49-F238E27FC236}">
                  <a16:creationId xmlns:a16="http://schemas.microsoft.com/office/drawing/2014/main" id="{0F942A9F-5B80-E246-8C6F-0FD98BCB1F5A}"/>
                </a:ext>
              </a:extLst>
            </p:cNvPr>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1149" y="3833630"/>
              <a:ext cx="452130" cy="2460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ranklogos.com/wp-content/uploads/2012/06/LVMH_Logo.jpg">
              <a:extLst>
                <a:ext uri="{FF2B5EF4-FFF2-40B4-BE49-F238E27FC236}">
                  <a16:creationId xmlns:a16="http://schemas.microsoft.com/office/drawing/2014/main" id="{AC031E84-75AB-654A-89D1-A35DD93E561F}"/>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405513" y="1606657"/>
              <a:ext cx="378302" cy="1308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mage result for heineken logo">
              <a:extLst>
                <a:ext uri="{FF2B5EF4-FFF2-40B4-BE49-F238E27FC236}">
                  <a16:creationId xmlns:a16="http://schemas.microsoft.com/office/drawing/2014/main" id="{29A43E8E-DB79-D345-A105-A952BA8FEAF4}"/>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449399" y="2293033"/>
              <a:ext cx="280650" cy="2806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4C8BE02-905B-1E40-8752-1F6721EED56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415628" y="3509762"/>
              <a:ext cx="419332" cy="97704"/>
            </a:xfrm>
            <a:prstGeom prst="rect">
              <a:avLst/>
            </a:prstGeom>
          </p:spPr>
        </p:pic>
        <p:pic>
          <p:nvPicPr>
            <p:cNvPr id="25" name="Picture 24">
              <a:extLst>
                <a:ext uri="{FF2B5EF4-FFF2-40B4-BE49-F238E27FC236}">
                  <a16:creationId xmlns:a16="http://schemas.microsoft.com/office/drawing/2014/main" id="{879059F3-310A-EE49-BA19-2BDD9929FD5E}"/>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319738" y="3082129"/>
              <a:ext cx="580139" cy="266569"/>
            </a:xfrm>
            <a:prstGeom prst="rect">
              <a:avLst/>
            </a:prstGeom>
          </p:spPr>
        </p:pic>
        <p:pic>
          <p:nvPicPr>
            <p:cNvPr id="26" name="Picture 25">
              <a:extLst>
                <a:ext uri="{FF2B5EF4-FFF2-40B4-BE49-F238E27FC236}">
                  <a16:creationId xmlns:a16="http://schemas.microsoft.com/office/drawing/2014/main" id="{37C07638-7250-DB45-8C96-1C33EA7B5775}"/>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1424010" y="1846045"/>
              <a:ext cx="359926" cy="314806"/>
            </a:xfrm>
            <a:prstGeom prst="rect">
              <a:avLst/>
            </a:prstGeom>
          </p:spPr>
        </p:pic>
        <p:pic>
          <p:nvPicPr>
            <p:cNvPr id="27" name="Picture 26">
              <a:extLst>
                <a:ext uri="{FF2B5EF4-FFF2-40B4-BE49-F238E27FC236}">
                  <a16:creationId xmlns:a16="http://schemas.microsoft.com/office/drawing/2014/main" id="{F9092DD0-71F3-C349-9166-C177B53B12C8}"/>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493240" y="4251540"/>
              <a:ext cx="233134" cy="233134"/>
            </a:xfrm>
            <a:prstGeom prst="rect">
              <a:avLst/>
            </a:prstGeom>
          </p:spPr>
        </p:pic>
      </p:grpSp>
      <p:grpSp>
        <p:nvGrpSpPr>
          <p:cNvPr id="28" name="Group 27">
            <a:extLst>
              <a:ext uri="{FF2B5EF4-FFF2-40B4-BE49-F238E27FC236}">
                <a16:creationId xmlns:a16="http://schemas.microsoft.com/office/drawing/2014/main" id="{2B1411A6-A06D-7740-A97E-655D33517FAE}"/>
              </a:ext>
            </a:extLst>
          </p:cNvPr>
          <p:cNvGrpSpPr/>
          <p:nvPr/>
        </p:nvGrpSpPr>
        <p:grpSpPr>
          <a:xfrm>
            <a:off x="740001" y="4275817"/>
            <a:ext cx="2101368" cy="7545832"/>
            <a:chOff x="277500" y="1603431"/>
            <a:chExt cx="788013" cy="2829687"/>
          </a:xfrm>
        </p:grpSpPr>
        <p:pic>
          <p:nvPicPr>
            <p:cNvPr id="29" name="Picture 16" descr="http://ces.uel.edu.vn/Services/GetArticleImage.ashx?Id=424995cf-cd05-4211-9246-2e9e38e2726a">
              <a:extLst>
                <a:ext uri="{FF2B5EF4-FFF2-40B4-BE49-F238E27FC236}">
                  <a16:creationId xmlns:a16="http://schemas.microsoft.com/office/drawing/2014/main" id="{302F464A-36BE-DC46-BCD0-B09294000E65}"/>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41949" y="3090530"/>
              <a:ext cx="434837" cy="24009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mms.businesswire.com/bwapps/mediaserver/ViewMedia?mgid=259669&amp;vid=5&amp;download=1">
              <a:extLst>
                <a:ext uri="{FF2B5EF4-FFF2-40B4-BE49-F238E27FC236}">
                  <a16:creationId xmlns:a16="http://schemas.microsoft.com/office/drawing/2014/main" id="{6B7B399B-5AA7-464F-AD4B-5B8561FB01B1}"/>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33943" y="3902855"/>
              <a:ext cx="641285" cy="1076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mms.businesswire.com/media/20160419006938/en/412999/5/OPPLE_logo_%28final%29.jpg">
              <a:extLst>
                <a:ext uri="{FF2B5EF4-FFF2-40B4-BE49-F238E27FC236}">
                  <a16:creationId xmlns:a16="http://schemas.microsoft.com/office/drawing/2014/main" id="{F16EB76C-C5F7-0D4A-AE11-142AAFF2B89F}"/>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61015" y="3512279"/>
              <a:ext cx="432458" cy="926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94700643-66F6-DA4A-BB7E-D5F92CD3FE3B}"/>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08661" y="2325194"/>
              <a:ext cx="466590" cy="218329"/>
            </a:xfrm>
            <a:prstGeom prst="rect">
              <a:avLst/>
            </a:prstGeom>
          </p:spPr>
        </p:pic>
        <p:pic>
          <p:nvPicPr>
            <p:cNvPr id="33" name="Picture 32">
              <a:extLst>
                <a:ext uri="{FF2B5EF4-FFF2-40B4-BE49-F238E27FC236}">
                  <a16:creationId xmlns:a16="http://schemas.microsoft.com/office/drawing/2014/main" id="{28FB1A78-DDD2-4047-A58D-7410C2B181E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428830" y="1603431"/>
              <a:ext cx="481804" cy="89223"/>
            </a:xfrm>
            <a:prstGeom prst="rect">
              <a:avLst/>
            </a:prstGeom>
          </p:spPr>
        </p:pic>
        <p:pic>
          <p:nvPicPr>
            <p:cNvPr id="34" name="Picture 33">
              <a:extLst>
                <a:ext uri="{FF2B5EF4-FFF2-40B4-BE49-F238E27FC236}">
                  <a16:creationId xmlns:a16="http://schemas.microsoft.com/office/drawing/2014/main" id="{7191E5BB-A598-3342-8228-6D40142E94BC}"/>
                </a:ext>
              </a:extLst>
            </p:cNvPr>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396580" y="2698525"/>
              <a:ext cx="499365" cy="219997"/>
            </a:xfrm>
            <a:prstGeom prst="rect">
              <a:avLst/>
            </a:prstGeom>
          </p:spPr>
        </p:pic>
        <p:pic>
          <p:nvPicPr>
            <p:cNvPr id="35" name="Picture 34">
              <a:extLst>
                <a:ext uri="{FF2B5EF4-FFF2-40B4-BE49-F238E27FC236}">
                  <a16:creationId xmlns:a16="http://schemas.microsoft.com/office/drawing/2014/main" id="{F069E014-8E9C-254A-B587-376C6529ADEA}"/>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46541" y="1913580"/>
              <a:ext cx="399200" cy="151571"/>
            </a:xfrm>
            <a:prstGeom prst="rect">
              <a:avLst/>
            </a:prstGeom>
          </p:spPr>
        </p:pic>
        <p:pic>
          <p:nvPicPr>
            <p:cNvPr id="36" name="Picture 35" descr="A close up of a logo&#10;&#10;Description automatically generated">
              <a:extLst>
                <a:ext uri="{FF2B5EF4-FFF2-40B4-BE49-F238E27FC236}">
                  <a16:creationId xmlns:a16="http://schemas.microsoft.com/office/drawing/2014/main" id="{9632D895-CC37-EF44-A7C1-67A00C84FB25}"/>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277500" y="4303096"/>
              <a:ext cx="788013" cy="130022"/>
            </a:xfrm>
            <a:prstGeom prst="rect">
              <a:avLst/>
            </a:prstGeom>
          </p:spPr>
        </p:pic>
      </p:grpSp>
      <p:grpSp>
        <p:nvGrpSpPr>
          <p:cNvPr id="37" name="Group 36">
            <a:extLst>
              <a:ext uri="{FF2B5EF4-FFF2-40B4-BE49-F238E27FC236}">
                <a16:creationId xmlns:a16="http://schemas.microsoft.com/office/drawing/2014/main" id="{3555E7EB-4C6D-1C42-9B8D-22F40018CFC2}"/>
              </a:ext>
            </a:extLst>
          </p:cNvPr>
          <p:cNvGrpSpPr/>
          <p:nvPr/>
        </p:nvGrpSpPr>
        <p:grpSpPr>
          <a:xfrm>
            <a:off x="13502588" y="4157148"/>
            <a:ext cx="1870349" cy="8918429"/>
            <a:chOff x="4785993" y="1558930"/>
            <a:chExt cx="701381" cy="3344411"/>
          </a:xfrm>
        </p:grpSpPr>
        <p:pic>
          <p:nvPicPr>
            <p:cNvPr id="38" name="Picture 2" descr="http://1.bp.blogspot.com/-nUihcLMia9E/T8e_luW19OI/AAAAAAAAGDA/Ni_h5L5fuOg/s1600/Kellogg%2527s+logo+2012.png">
              <a:extLst>
                <a:ext uri="{FF2B5EF4-FFF2-40B4-BE49-F238E27FC236}">
                  <a16:creationId xmlns:a16="http://schemas.microsoft.com/office/drawing/2014/main" id="{1007BDC3-F232-0F4F-9E5F-62290BD5A215}"/>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4818717" y="3094424"/>
              <a:ext cx="483049" cy="1719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http://paws.convio.net/images/content/pagebuilder/Zoetis_tm_c.jpg">
              <a:extLst>
                <a:ext uri="{FF2B5EF4-FFF2-40B4-BE49-F238E27FC236}">
                  <a16:creationId xmlns:a16="http://schemas.microsoft.com/office/drawing/2014/main" id="{D60EF9DF-45AC-274A-9B58-0F096277C3D9}"/>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4824547" y="1558930"/>
              <a:ext cx="462206" cy="1729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159C9556-352A-5E44-95D4-C7EAD50CA112}"/>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4822250" y="1943791"/>
              <a:ext cx="481010" cy="176690"/>
            </a:xfrm>
            <a:prstGeom prst="rect">
              <a:avLst/>
            </a:prstGeom>
          </p:spPr>
        </p:pic>
        <p:pic>
          <p:nvPicPr>
            <p:cNvPr id="41" name="Picture 40">
              <a:extLst>
                <a:ext uri="{FF2B5EF4-FFF2-40B4-BE49-F238E27FC236}">
                  <a16:creationId xmlns:a16="http://schemas.microsoft.com/office/drawing/2014/main" id="{2A4C9630-1E4F-0A49-82A7-A6A7D3B2D900}"/>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4859781" y="2288347"/>
              <a:ext cx="389696" cy="241547"/>
            </a:xfrm>
            <a:prstGeom prst="rect">
              <a:avLst/>
            </a:prstGeom>
          </p:spPr>
        </p:pic>
        <p:pic>
          <p:nvPicPr>
            <p:cNvPr id="42" name="Picture 41">
              <a:extLst>
                <a:ext uri="{FF2B5EF4-FFF2-40B4-BE49-F238E27FC236}">
                  <a16:creationId xmlns:a16="http://schemas.microsoft.com/office/drawing/2014/main" id="{BDE86CF9-E9BA-9448-AF5F-026FAB72D22A}"/>
                </a:ext>
              </a:extLst>
            </p:cNvPr>
            <p:cNvPicPr>
              <a:picLocks noChangeAspect="1"/>
            </p:cNvPicPr>
            <p:nvPr/>
          </p:nvPicPr>
          <p:blipFill>
            <a:blip r:embed="rId3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37598" y="2576193"/>
              <a:ext cx="428879" cy="428879"/>
            </a:xfrm>
            <a:prstGeom prst="rect">
              <a:avLst/>
            </a:prstGeom>
          </p:spPr>
        </p:pic>
        <p:pic>
          <p:nvPicPr>
            <p:cNvPr id="43" name="Picture 42">
              <a:extLst>
                <a:ext uri="{FF2B5EF4-FFF2-40B4-BE49-F238E27FC236}">
                  <a16:creationId xmlns:a16="http://schemas.microsoft.com/office/drawing/2014/main" id="{BCD102B4-78B5-E641-A49A-6B428000E7FB}"/>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4812282" y="3390199"/>
              <a:ext cx="505244" cy="336830"/>
            </a:xfrm>
            <a:prstGeom prst="rect">
              <a:avLst/>
            </a:prstGeom>
          </p:spPr>
        </p:pic>
        <p:pic>
          <p:nvPicPr>
            <p:cNvPr id="44" name="Picture 43">
              <a:extLst>
                <a:ext uri="{FF2B5EF4-FFF2-40B4-BE49-F238E27FC236}">
                  <a16:creationId xmlns:a16="http://schemas.microsoft.com/office/drawing/2014/main" id="{42CB9C8C-0498-0E4C-9397-4DD746A49AC8}"/>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4911737" y="3823552"/>
              <a:ext cx="359227" cy="266213"/>
            </a:xfrm>
            <a:prstGeom prst="rect">
              <a:avLst/>
            </a:prstGeom>
          </p:spPr>
        </p:pic>
        <p:pic>
          <p:nvPicPr>
            <p:cNvPr id="45" name="Picture 44" descr="A picture containing window, drawing&#10;&#10;Description automatically generated">
              <a:extLst>
                <a:ext uri="{FF2B5EF4-FFF2-40B4-BE49-F238E27FC236}">
                  <a16:creationId xmlns:a16="http://schemas.microsoft.com/office/drawing/2014/main" id="{EE020CDF-EBBE-4645-9F55-ACA486144C59}"/>
                </a:ext>
              </a:extLst>
            </p:cNvPr>
            <p:cNvPicPr>
              <a:picLocks noChangeAspect="1"/>
            </p:cNvPicPr>
            <p:nvPr/>
          </p:nvPicPr>
          <p:blipFill rotWithShape="1">
            <a:blip r:embed="rId36" cstate="email">
              <a:extLst>
                <a:ext uri="{28A0092B-C50C-407E-A947-70E740481C1C}">
                  <a14:useLocalDpi xmlns:a14="http://schemas.microsoft.com/office/drawing/2010/main"/>
                </a:ext>
              </a:extLst>
            </a:blip>
            <a:srcRect/>
            <a:stretch/>
          </p:blipFill>
          <p:spPr>
            <a:xfrm>
              <a:off x="4889923" y="4166122"/>
              <a:ext cx="393338" cy="403970"/>
            </a:xfrm>
            <a:prstGeom prst="rect">
              <a:avLst/>
            </a:prstGeom>
          </p:spPr>
        </p:pic>
        <p:pic>
          <p:nvPicPr>
            <p:cNvPr id="46" name="Picture 45">
              <a:extLst>
                <a:ext uri="{FF2B5EF4-FFF2-40B4-BE49-F238E27FC236}">
                  <a16:creationId xmlns:a16="http://schemas.microsoft.com/office/drawing/2014/main" id="{817D8B62-F747-BF4F-AF91-27DED629BD9E}"/>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4785993" y="4692927"/>
              <a:ext cx="701381" cy="210414"/>
            </a:xfrm>
            <a:prstGeom prst="rect">
              <a:avLst/>
            </a:prstGeom>
          </p:spPr>
        </p:pic>
      </p:grpSp>
      <p:grpSp>
        <p:nvGrpSpPr>
          <p:cNvPr id="47" name="Group 46">
            <a:extLst>
              <a:ext uri="{FF2B5EF4-FFF2-40B4-BE49-F238E27FC236}">
                <a16:creationId xmlns:a16="http://schemas.microsoft.com/office/drawing/2014/main" id="{0648EA15-74A3-1443-A6DC-2D649A731A6F}"/>
              </a:ext>
            </a:extLst>
          </p:cNvPr>
          <p:cNvGrpSpPr/>
          <p:nvPr/>
        </p:nvGrpSpPr>
        <p:grpSpPr>
          <a:xfrm>
            <a:off x="15925967" y="4159658"/>
            <a:ext cx="2116915" cy="7977613"/>
            <a:chOff x="5697054" y="1559871"/>
            <a:chExt cx="793843" cy="2991605"/>
          </a:xfrm>
        </p:grpSpPr>
        <p:pic>
          <p:nvPicPr>
            <p:cNvPr id="48" name="Picture 47">
              <a:extLst>
                <a:ext uri="{FF2B5EF4-FFF2-40B4-BE49-F238E27FC236}">
                  <a16:creationId xmlns:a16="http://schemas.microsoft.com/office/drawing/2014/main" id="{759BD1CB-6ABD-A945-848C-34835753A6EF}"/>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5809465" y="2677463"/>
              <a:ext cx="512120" cy="242315"/>
            </a:xfrm>
            <a:prstGeom prst="rect">
              <a:avLst/>
            </a:prstGeom>
          </p:spPr>
        </p:pic>
        <p:pic>
          <p:nvPicPr>
            <p:cNvPr id="49" name="Picture 48">
              <a:extLst>
                <a:ext uri="{FF2B5EF4-FFF2-40B4-BE49-F238E27FC236}">
                  <a16:creationId xmlns:a16="http://schemas.microsoft.com/office/drawing/2014/main" id="{61EC4334-7E30-8547-A333-2509B7307106}"/>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5767655" y="2330603"/>
              <a:ext cx="572361" cy="164651"/>
            </a:xfrm>
            <a:prstGeom prst="rect">
              <a:avLst/>
            </a:prstGeom>
          </p:spPr>
        </p:pic>
        <p:pic>
          <p:nvPicPr>
            <p:cNvPr id="50" name="Picture 49">
              <a:extLst>
                <a:ext uri="{FF2B5EF4-FFF2-40B4-BE49-F238E27FC236}">
                  <a16:creationId xmlns:a16="http://schemas.microsoft.com/office/drawing/2014/main" id="{806CE134-F678-8E41-86C5-0BF0F3373B8E}"/>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5904599" y="1890788"/>
              <a:ext cx="305430" cy="305430"/>
            </a:xfrm>
            <a:prstGeom prst="rect">
              <a:avLst/>
            </a:prstGeom>
          </p:spPr>
        </p:pic>
        <p:pic>
          <p:nvPicPr>
            <p:cNvPr id="51" name="Picture 50">
              <a:extLst>
                <a:ext uri="{FF2B5EF4-FFF2-40B4-BE49-F238E27FC236}">
                  <a16:creationId xmlns:a16="http://schemas.microsoft.com/office/drawing/2014/main" id="{1D7B94EE-51EF-7940-8D17-E8E8F696FA2F}"/>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5697054" y="3079247"/>
              <a:ext cx="793843" cy="162183"/>
            </a:xfrm>
            <a:prstGeom prst="rect">
              <a:avLst/>
            </a:prstGeom>
          </p:spPr>
        </p:pic>
        <p:pic>
          <p:nvPicPr>
            <p:cNvPr id="52" name="Picture 51">
              <a:extLst>
                <a:ext uri="{FF2B5EF4-FFF2-40B4-BE49-F238E27FC236}">
                  <a16:creationId xmlns:a16="http://schemas.microsoft.com/office/drawing/2014/main" id="{2D9010F8-DBB5-584B-AD0F-DEA3E07965EA}"/>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5832356" y="3491172"/>
              <a:ext cx="564294" cy="134883"/>
            </a:xfrm>
            <a:prstGeom prst="rect">
              <a:avLst/>
            </a:prstGeom>
          </p:spPr>
        </p:pic>
        <p:pic>
          <p:nvPicPr>
            <p:cNvPr id="53" name="Picture 52">
              <a:extLst>
                <a:ext uri="{FF2B5EF4-FFF2-40B4-BE49-F238E27FC236}">
                  <a16:creationId xmlns:a16="http://schemas.microsoft.com/office/drawing/2014/main" id="{0DF7B1B2-B840-1345-8626-1E253E14BCBF}"/>
                </a:ext>
              </a:extLst>
            </p:cNvPr>
            <p:cNvPicPr>
              <a:picLocks noChangeAspect="1"/>
            </p:cNvPicPr>
            <p:nvPr/>
          </p:nvPicPr>
          <p:blipFill>
            <a:blip r:embed="rId4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51966" y="3760439"/>
              <a:ext cx="523250" cy="392438"/>
            </a:xfrm>
            <a:prstGeom prst="rect">
              <a:avLst/>
            </a:prstGeom>
          </p:spPr>
        </p:pic>
        <p:pic>
          <p:nvPicPr>
            <p:cNvPr id="54" name="Picture 53">
              <a:extLst>
                <a:ext uri="{FF2B5EF4-FFF2-40B4-BE49-F238E27FC236}">
                  <a16:creationId xmlns:a16="http://schemas.microsoft.com/office/drawing/2014/main" id="{A382BA48-A0EC-DA4B-8BC8-77F98F164985}"/>
                </a:ext>
              </a:extLst>
            </p:cNvPr>
            <p:cNvPicPr>
              <a:picLocks noChangeAspect="1"/>
            </p:cNvPicPr>
            <p:nvPr/>
          </p:nvPicPr>
          <p:blipFill>
            <a:blip r:embed="rId4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51048" y="1559871"/>
              <a:ext cx="624169" cy="201452"/>
            </a:xfrm>
            <a:prstGeom prst="rect">
              <a:avLst/>
            </a:prstGeom>
          </p:spPr>
        </p:pic>
        <p:pic>
          <p:nvPicPr>
            <p:cNvPr id="55" name="Picture 54">
              <a:extLst>
                <a:ext uri="{FF2B5EF4-FFF2-40B4-BE49-F238E27FC236}">
                  <a16:creationId xmlns:a16="http://schemas.microsoft.com/office/drawing/2014/main" id="{D1BBF300-D5DE-B14E-84CF-BA86BA6ADA0B}"/>
                </a:ext>
                <a:ext uri="{C183D7F6-B498-43B3-948B-1728B52AA6E4}">
                  <adec:decorative xmlns:adec="http://schemas.microsoft.com/office/drawing/2017/decorative" val="0"/>
                </a:ext>
              </a:extLst>
            </p:cNvPr>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5892123" y="4184737"/>
              <a:ext cx="374223" cy="366739"/>
            </a:xfrm>
            <a:prstGeom prst="rect">
              <a:avLst/>
            </a:prstGeom>
          </p:spPr>
        </p:pic>
      </p:grpSp>
      <p:grpSp>
        <p:nvGrpSpPr>
          <p:cNvPr id="56" name="Group 55">
            <a:extLst>
              <a:ext uri="{FF2B5EF4-FFF2-40B4-BE49-F238E27FC236}">
                <a16:creationId xmlns:a16="http://schemas.microsoft.com/office/drawing/2014/main" id="{53FC4C42-A678-8948-98ED-395D0610B969}"/>
              </a:ext>
            </a:extLst>
          </p:cNvPr>
          <p:cNvGrpSpPr/>
          <p:nvPr/>
        </p:nvGrpSpPr>
        <p:grpSpPr>
          <a:xfrm>
            <a:off x="10769439" y="3890759"/>
            <a:ext cx="2180120" cy="8994424"/>
            <a:chOff x="3747859" y="1487541"/>
            <a:chExt cx="817545" cy="3372909"/>
          </a:xfrm>
        </p:grpSpPr>
        <p:pic>
          <p:nvPicPr>
            <p:cNvPr id="57" name="Picture 56" descr="ealthy-Warrior-White.png">
              <a:extLst>
                <a:ext uri="{FF2B5EF4-FFF2-40B4-BE49-F238E27FC236}">
                  <a16:creationId xmlns:a16="http://schemas.microsoft.com/office/drawing/2014/main" id="{602BDE06-F2AC-C54C-9891-3BF29D585E5E}"/>
                </a:ext>
              </a:extLst>
            </p:cNvPr>
            <p:cNvPicPr>
              <a:picLocks noChangeAspect="1" noChangeArrowheads="1"/>
            </p:cNvPicPr>
            <p:nvPr/>
          </p:nvPicPr>
          <p:blipFill>
            <a:blip r:embed="rId4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974561" y="2280321"/>
              <a:ext cx="337338" cy="30029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vignette2.wikia.nocookie.net/logopedia/images/b/b1/Dish_Network_Logo.png/revision/latest?cb=20111124193027">
              <a:extLst>
                <a:ext uri="{FF2B5EF4-FFF2-40B4-BE49-F238E27FC236}">
                  <a16:creationId xmlns:a16="http://schemas.microsoft.com/office/drawing/2014/main" id="{5CD8E8A4-151C-7243-9B9F-38A8F5A5F401}"/>
                </a:ext>
              </a:extLst>
            </p:cNvPr>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3943339" y="2649858"/>
              <a:ext cx="381305" cy="24943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231AD485-DC7B-6747-8428-7F46B2E78ADC}"/>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3754838" y="3834796"/>
              <a:ext cx="810566" cy="243725"/>
            </a:xfrm>
            <a:prstGeom prst="rect">
              <a:avLst/>
            </a:prstGeom>
          </p:spPr>
        </p:pic>
        <p:pic>
          <p:nvPicPr>
            <p:cNvPr id="60" name="Picture 12" descr="https://project.mn/userFiles/gimage.php?code=&amp;image=1427849399.7141.jpg">
              <a:extLst>
                <a:ext uri="{FF2B5EF4-FFF2-40B4-BE49-F238E27FC236}">
                  <a16:creationId xmlns:a16="http://schemas.microsoft.com/office/drawing/2014/main" id="{BCC8CEA3-F58C-294F-BBF4-A85858396CC3}"/>
                </a:ext>
              </a:extLst>
            </p:cNvPr>
            <p:cNvPicPr>
              <a:picLocks noChangeAspect="1" noChangeArrowheads="1"/>
            </p:cNvPicPr>
            <p:nvPr/>
          </p:nvPicPr>
          <p:blipFill rotWithShape="1">
            <a:blip r:embed="rId49" cstate="email">
              <a:extLst>
                <a:ext uri="{28A0092B-C50C-407E-A947-70E740481C1C}">
                  <a14:useLocalDpi xmlns:a14="http://schemas.microsoft.com/office/drawing/2010/main"/>
                </a:ext>
              </a:extLst>
            </a:blip>
            <a:srcRect/>
            <a:stretch/>
          </p:blipFill>
          <p:spPr bwMode="auto">
            <a:xfrm>
              <a:off x="3977529" y="3421213"/>
              <a:ext cx="328988" cy="27480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0C2ACC4F-3C6E-1549-B329-D5D88B83A7F2}"/>
                </a:ext>
              </a:extLst>
            </p:cNvPr>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3847394" y="3127995"/>
              <a:ext cx="545168" cy="117670"/>
            </a:xfrm>
            <a:prstGeom prst="rect">
              <a:avLst/>
            </a:prstGeom>
          </p:spPr>
        </p:pic>
        <p:pic>
          <p:nvPicPr>
            <p:cNvPr id="62" name="Picture 2" descr="mage result for danfoss logo">
              <a:extLst>
                <a:ext uri="{FF2B5EF4-FFF2-40B4-BE49-F238E27FC236}">
                  <a16:creationId xmlns:a16="http://schemas.microsoft.com/office/drawing/2014/main" id="{971B99DB-29FD-6244-83B9-9568169286F1}"/>
                </a:ext>
              </a:extLst>
            </p:cNvPr>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3813829" y="1906717"/>
              <a:ext cx="581441" cy="2393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mage result for sony entertainment">
              <a:extLst>
                <a:ext uri="{FF2B5EF4-FFF2-40B4-BE49-F238E27FC236}">
                  <a16:creationId xmlns:a16="http://schemas.microsoft.com/office/drawing/2014/main" id="{3E0E8DE7-2AE7-0D43-8489-7D72C202DD27}"/>
                </a:ext>
              </a:extLst>
            </p:cNvPr>
            <p:cNvPicPr>
              <a:picLocks noChangeAspect="1" noChangeArrowheads="1"/>
            </p:cNvPicPr>
            <p:nvPr/>
          </p:nvPicPr>
          <p:blipFill>
            <a:blip r:embed="rId5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25293" y="1487541"/>
              <a:ext cx="397815" cy="39781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C9A1BB59-6130-734A-B7C9-F5EE8B89D6EF}"/>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3831819" y="4246243"/>
              <a:ext cx="661696" cy="243725"/>
            </a:xfrm>
            <a:prstGeom prst="rect">
              <a:avLst/>
            </a:prstGeom>
          </p:spPr>
        </p:pic>
        <p:pic>
          <p:nvPicPr>
            <p:cNvPr id="65" name="Picture 64">
              <a:extLst>
                <a:ext uri="{FF2B5EF4-FFF2-40B4-BE49-F238E27FC236}">
                  <a16:creationId xmlns:a16="http://schemas.microsoft.com/office/drawing/2014/main" id="{FEFE316D-527C-B842-AB08-85FBA15B21AF}"/>
                </a:ext>
              </a:extLst>
            </p:cNvPr>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3747859" y="4735819"/>
              <a:ext cx="651741" cy="124631"/>
            </a:xfrm>
            <a:prstGeom prst="rect">
              <a:avLst/>
            </a:prstGeom>
          </p:spPr>
        </p:pic>
      </p:grpSp>
      <p:grpSp>
        <p:nvGrpSpPr>
          <p:cNvPr id="66" name="Group 65">
            <a:extLst>
              <a:ext uri="{FF2B5EF4-FFF2-40B4-BE49-F238E27FC236}">
                <a16:creationId xmlns:a16="http://schemas.microsoft.com/office/drawing/2014/main" id="{2BC9EAB0-01FB-5D4E-93BC-B694C51FF9C1}"/>
              </a:ext>
            </a:extLst>
          </p:cNvPr>
          <p:cNvGrpSpPr/>
          <p:nvPr/>
        </p:nvGrpSpPr>
        <p:grpSpPr>
          <a:xfrm>
            <a:off x="21257477" y="4058549"/>
            <a:ext cx="2073947" cy="8042368"/>
            <a:chOff x="7858430" y="1521956"/>
            <a:chExt cx="777730" cy="3015888"/>
          </a:xfrm>
        </p:grpSpPr>
        <p:pic>
          <p:nvPicPr>
            <p:cNvPr id="67" name="Picture 12" descr="http://www.woodsolutions.com.au/dotAsset/02100ae2-d20c-4980-83aa-4e25ff472b31.jpg">
              <a:extLst>
                <a:ext uri="{FF2B5EF4-FFF2-40B4-BE49-F238E27FC236}">
                  <a16:creationId xmlns:a16="http://schemas.microsoft.com/office/drawing/2014/main" id="{43079230-CCDB-B64D-8213-2FC47279B3DF}"/>
                </a:ext>
              </a:extLst>
            </p:cNvPr>
            <p:cNvPicPr>
              <a:picLocks noChangeAspect="1" noChangeArrowheads="1"/>
            </p:cNvPicPr>
            <p:nvPr/>
          </p:nvPicPr>
          <p:blipFill>
            <a:blip r:embed="rId5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36218" y="1902548"/>
              <a:ext cx="472513" cy="3150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B2A32409-B8AA-1440-9DC1-0383ABB7A148}"/>
                </a:ext>
              </a:extLst>
            </p:cNvPr>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7979965" y="2683041"/>
              <a:ext cx="594551" cy="232827"/>
            </a:xfrm>
            <a:prstGeom prst="rect">
              <a:avLst/>
            </a:prstGeom>
            <a:ln w="19050">
              <a:noFill/>
            </a:ln>
          </p:spPr>
        </p:pic>
        <p:pic>
          <p:nvPicPr>
            <p:cNvPr id="69" name="Picture 68">
              <a:extLst>
                <a:ext uri="{FF2B5EF4-FFF2-40B4-BE49-F238E27FC236}">
                  <a16:creationId xmlns:a16="http://schemas.microsoft.com/office/drawing/2014/main" id="{DBF48908-AC9F-894A-96E6-1EC068D8895C}"/>
                </a:ext>
              </a:extLst>
            </p:cNvPr>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8066960" y="3484060"/>
              <a:ext cx="516838" cy="149108"/>
            </a:xfrm>
            <a:prstGeom prst="rect">
              <a:avLst/>
            </a:prstGeom>
          </p:spPr>
        </p:pic>
        <p:pic>
          <p:nvPicPr>
            <p:cNvPr id="70" name="Picture 69">
              <a:extLst>
                <a:ext uri="{FF2B5EF4-FFF2-40B4-BE49-F238E27FC236}">
                  <a16:creationId xmlns:a16="http://schemas.microsoft.com/office/drawing/2014/main" id="{E71BD24B-4D6D-D742-98D1-D65CBD89E74E}"/>
                </a:ext>
              </a:extLst>
            </p:cNvPr>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7945870" y="1521956"/>
              <a:ext cx="615235" cy="295671"/>
            </a:xfrm>
            <a:prstGeom prst="rect">
              <a:avLst/>
            </a:prstGeom>
          </p:spPr>
        </p:pic>
        <p:pic>
          <p:nvPicPr>
            <p:cNvPr id="71" name="Picture 70">
              <a:extLst>
                <a:ext uri="{FF2B5EF4-FFF2-40B4-BE49-F238E27FC236}">
                  <a16:creationId xmlns:a16="http://schemas.microsoft.com/office/drawing/2014/main" id="{6378FFB1-1CD9-374A-8604-10BAA67C0048}"/>
                </a:ext>
              </a:extLst>
            </p:cNvPr>
            <p:cNvPicPr>
              <a:picLocks noChangeAspect="1"/>
            </p:cNvPicPr>
            <p:nvPr/>
          </p:nvPicPr>
          <p:blipFill>
            <a:blip r:embed="rId59" cstate="email">
              <a:extLst>
                <a:ext uri="{28A0092B-C50C-407E-A947-70E740481C1C}">
                  <a14:useLocalDpi xmlns:a14="http://schemas.microsoft.com/office/drawing/2010/main"/>
                </a:ext>
              </a:extLst>
            </a:blip>
            <a:stretch>
              <a:fillRect/>
            </a:stretch>
          </p:blipFill>
          <p:spPr>
            <a:xfrm>
              <a:off x="7934893" y="2313079"/>
              <a:ext cx="701267" cy="209984"/>
            </a:xfrm>
            <a:prstGeom prst="rect">
              <a:avLst/>
            </a:prstGeom>
          </p:spPr>
        </p:pic>
        <p:pic>
          <p:nvPicPr>
            <p:cNvPr id="72" name="Picture 71">
              <a:extLst>
                <a:ext uri="{FF2B5EF4-FFF2-40B4-BE49-F238E27FC236}">
                  <a16:creationId xmlns:a16="http://schemas.microsoft.com/office/drawing/2014/main" id="{78A2B77B-B300-A14E-919C-BE04EBAFFC39}"/>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8027873" y="3078115"/>
              <a:ext cx="509861" cy="167560"/>
            </a:xfrm>
            <a:prstGeom prst="rect">
              <a:avLst/>
            </a:prstGeom>
          </p:spPr>
        </p:pic>
        <p:pic>
          <p:nvPicPr>
            <p:cNvPr id="73" name="Picture 72">
              <a:extLst>
                <a:ext uri="{FF2B5EF4-FFF2-40B4-BE49-F238E27FC236}">
                  <a16:creationId xmlns:a16="http://schemas.microsoft.com/office/drawing/2014/main" id="{7256589C-E529-9348-9D6B-8215568A37D6}"/>
                </a:ext>
              </a:extLst>
            </p:cNvPr>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7858430" y="3844488"/>
              <a:ext cx="750806" cy="224340"/>
            </a:xfrm>
            <a:prstGeom prst="rect">
              <a:avLst/>
            </a:prstGeom>
          </p:spPr>
        </p:pic>
        <p:pic>
          <p:nvPicPr>
            <p:cNvPr id="74" name="Picture 73">
              <a:extLst>
                <a:ext uri="{FF2B5EF4-FFF2-40B4-BE49-F238E27FC236}">
                  <a16:creationId xmlns:a16="http://schemas.microsoft.com/office/drawing/2014/main" id="{82093070-DF68-4D4F-B90E-657C180B99B6}"/>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8083749" y="4198368"/>
              <a:ext cx="339476" cy="339476"/>
            </a:xfrm>
            <a:prstGeom prst="rect">
              <a:avLst/>
            </a:prstGeom>
          </p:spPr>
        </p:pic>
      </p:grpSp>
      <p:grpSp>
        <p:nvGrpSpPr>
          <p:cNvPr id="75" name="Group 74">
            <a:extLst>
              <a:ext uri="{FF2B5EF4-FFF2-40B4-BE49-F238E27FC236}">
                <a16:creationId xmlns:a16="http://schemas.microsoft.com/office/drawing/2014/main" id="{26846A6A-3357-BE42-8FC8-6208525B0543}"/>
              </a:ext>
            </a:extLst>
          </p:cNvPr>
          <p:cNvGrpSpPr/>
          <p:nvPr/>
        </p:nvGrpSpPr>
        <p:grpSpPr>
          <a:xfrm>
            <a:off x="18958164" y="3952112"/>
            <a:ext cx="1667101" cy="8170891"/>
            <a:chOff x="6841479" y="1482042"/>
            <a:chExt cx="625163" cy="3064084"/>
          </a:xfrm>
        </p:grpSpPr>
        <p:pic>
          <p:nvPicPr>
            <p:cNvPr id="76" name="Picture 20" descr="http://farmersweekly.co.nz/assets/Uploads/_resampled/SetSize620400-Burra-Foods-logo.jpeg">
              <a:extLst>
                <a:ext uri="{FF2B5EF4-FFF2-40B4-BE49-F238E27FC236}">
                  <a16:creationId xmlns:a16="http://schemas.microsoft.com/office/drawing/2014/main" id="{03147185-8DD0-A248-8A4D-D4DECD625BF1}"/>
                </a:ext>
              </a:extLst>
            </p:cNvPr>
            <p:cNvPicPr>
              <a:picLocks noChangeAspect="1" noChangeArrowheads="1"/>
            </p:cNvPicPr>
            <p:nvPr/>
          </p:nvPicPr>
          <p:blipFill>
            <a:blip r:embed="rId63" cstate="email">
              <a:extLst>
                <a:ext uri="{28A0092B-C50C-407E-A947-70E740481C1C}">
                  <a14:useLocalDpi xmlns:a14="http://schemas.microsoft.com/office/drawing/2010/main"/>
                </a:ext>
              </a:extLst>
            </a:blip>
            <a:srcRect/>
            <a:stretch>
              <a:fillRect/>
            </a:stretch>
          </p:blipFill>
          <p:spPr bwMode="auto">
            <a:xfrm>
              <a:off x="6883644" y="2244472"/>
              <a:ext cx="570109" cy="36781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C9FB6A5F-A25A-084A-A138-5ADF8C341B64}"/>
                </a:ext>
              </a:extLst>
            </p:cNvPr>
            <p:cNvPicPr>
              <a:picLocks noChangeAspect="1"/>
            </p:cNvPicPr>
            <p:nvPr/>
          </p:nvPicPr>
          <p:blipFill>
            <a:blip r:embed="rId64" cstate="email">
              <a:extLst>
                <a:ext uri="{28A0092B-C50C-407E-A947-70E740481C1C}">
                  <a14:useLocalDpi xmlns:a14="http://schemas.microsoft.com/office/drawing/2010/main"/>
                </a:ext>
              </a:extLst>
            </a:blip>
            <a:stretch>
              <a:fillRect/>
            </a:stretch>
          </p:blipFill>
          <p:spPr>
            <a:xfrm>
              <a:off x="6991728" y="3097361"/>
              <a:ext cx="393076" cy="96256"/>
            </a:xfrm>
            <a:prstGeom prst="rect">
              <a:avLst/>
            </a:prstGeom>
          </p:spPr>
        </p:pic>
        <p:pic>
          <p:nvPicPr>
            <p:cNvPr id="78" name="Picture 77">
              <a:extLst>
                <a:ext uri="{FF2B5EF4-FFF2-40B4-BE49-F238E27FC236}">
                  <a16:creationId xmlns:a16="http://schemas.microsoft.com/office/drawing/2014/main" id="{B99A4F8F-14F2-3144-B48E-4DA8D22101D3}"/>
                </a:ext>
              </a:extLst>
            </p:cNvPr>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6935623" y="2674203"/>
              <a:ext cx="456708" cy="247732"/>
            </a:xfrm>
            <a:prstGeom prst="rect">
              <a:avLst/>
            </a:prstGeom>
          </p:spPr>
        </p:pic>
        <p:pic>
          <p:nvPicPr>
            <p:cNvPr id="79" name="Picture 78">
              <a:extLst>
                <a:ext uri="{FF2B5EF4-FFF2-40B4-BE49-F238E27FC236}">
                  <a16:creationId xmlns:a16="http://schemas.microsoft.com/office/drawing/2014/main" id="{CC76E3D2-4540-6142-8079-8A930EC000E3}"/>
                </a:ext>
              </a:extLst>
            </p:cNvPr>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7024143" y="3794286"/>
              <a:ext cx="323568" cy="324744"/>
            </a:xfrm>
            <a:prstGeom prst="rect">
              <a:avLst/>
            </a:prstGeom>
          </p:spPr>
        </p:pic>
        <p:pic>
          <p:nvPicPr>
            <p:cNvPr id="80" name="Picture 79">
              <a:extLst>
                <a:ext uri="{FF2B5EF4-FFF2-40B4-BE49-F238E27FC236}">
                  <a16:creationId xmlns:a16="http://schemas.microsoft.com/office/drawing/2014/main" id="{355C4ED2-7B4F-704C-A188-8F4EFA866B6F}"/>
                </a:ext>
              </a:extLst>
            </p:cNvPr>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6841479" y="1933624"/>
              <a:ext cx="625163" cy="185584"/>
            </a:xfrm>
            <a:prstGeom prst="rect">
              <a:avLst/>
            </a:prstGeom>
          </p:spPr>
        </p:pic>
        <p:pic>
          <p:nvPicPr>
            <p:cNvPr id="81" name="Picture 80">
              <a:extLst>
                <a:ext uri="{FF2B5EF4-FFF2-40B4-BE49-F238E27FC236}">
                  <a16:creationId xmlns:a16="http://schemas.microsoft.com/office/drawing/2014/main" id="{EEC531C2-B858-964E-999D-F8C6DE15D0B0}"/>
                </a:ext>
              </a:extLst>
            </p:cNvPr>
            <p:cNvPicPr>
              <a:picLocks noChangeAspect="1"/>
            </p:cNvPicPr>
            <p:nvPr/>
          </p:nvPicPr>
          <p:blipFill>
            <a:blip r:embed="rId68" cstate="email">
              <a:extLst>
                <a:ext uri="{28A0092B-C50C-407E-A947-70E740481C1C}">
                  <a14:useLocalDpi xmlns:a14="http://schemas.microsoft.com/office/drawing/2010/main"/>
                </a:ext>
              </a:extLst>
            </a:blip>
            <a:stretch>
              <a:fillRect/>
            </a:stretch>
          </p:blipFill>
          <p:spPr>
            <a:xfrm>
              <a:off x="6897908" y="1482042"/>
              <a:ext cx="480539" cy="343585"/>
            </a:xfrm>
            <a:prstGeom prst="rect">
              <a:avLst/>
            </a:prstGeom>
          </p:spPr>
        </p:pic>
        <p:pic>
          <p:nvPicPr>
            <p:cNvPr id="82" name="Picture 81">
              <a:extLst>
                <a:ext uri="{FF2B5EF4-FFF2-40B4-BE49-F238E27FC236}">
                  <a16:creationId xmlns:a16="http://schemas.microsoft.com/office/drawing/2014/main" id="{4D39DCCC-0009-D147-BCC6-369B77B4E82B}"/>
                </a:ext>
              </a:extLst>
            </p:cNvPr>
            <p:cNvPicPr>
              <a:picLocks noChangeAspect="1"/>
            </p:cNvPicPr>
            <p:nvPr/>
          </p:nvPicPr>
          <p:blipFill>
            <a:blip r:embed="rId69" cstate="email">
              <a:extLst>
                <a:ext uri="{28A0092B-C50C-407E-A947-70E740481C1C}">
                  <a14:useLocalDpi xmlns:a14="http://schemas.microsoft.com/office/drawing/2010/main"/>
                </a:ext>
              </a:extLst>
            </a:blip>
            <a:stretch>
              <a:fillRect/>
            </a:stretch>
          </p:blipFill>
          <p:spPr>
            <a:xfrm>
              <a:off x="6899699" y="3465983"/>
              <a:ext cx="555782" cy="185261"/>
            </a:xfrm>
            <a:prstGeom prst="rect">
              <a:avLst/>
            </a:prstGeom>
          </p:spPr>
        </p:pic>
        <p:pic>
          <p:nvPicPr>
            <p:cNvPr id="83" name="Picture 82">
              <a:extLst>
                <a:ext uri="{FF2B5EF4-FFF2-40B4-BE49-F238E27FC236}">
                  <a16:creationId xmlns:a16="http://schemas.microsoft.com/office/drawing/2014/main" id="{B4602A1D-CFCA-A84E-99C7-333C23D51A05}"/>
                </a:ext>
              </a:extLst>
            </p:cNvPr>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6982791" y="4190086"/>
              <a:ext cx="406903" cy="356040"/>
            </a:xfrm>
            <a:prstGeom prst="rect">
              <a:avLst/>
            </a:prstGeom>
          </p:spPr>
        </p:pic>
      </p:grpSp>
      <p:grpSp>
        <p:nvGrpSpPr>
          <p:cNvPr id="84" name="Group 83">
            <a:extLst>
              <a:ext uri="{FF2B5EF4-FFF2-40B4-BE49-F238E27FC236}">
                <a16:creationId xmlns:a16="http://schemas.microsoft.com/office/drawing/2014/main" id="{1E9B7CFC-B775-F94B-8097-532CEDFC1DDF}"/>
              </a:ext>
            </a:extLst>
          </p:cNvPr>
          <p:cNvGrpSpPr/>
          <p:nvPr/>
        </p:nvGrpSpPr>
        <p:grpSpPr>
          <a:xfrm>
            <a:off x="7885768" y="4043953"/>
            <a:ext cx="2330640" cy="8908520"/>
            <a:chOff x="2648286" y="1561839"/>
            <a:chExt cx="873990" cy="3340695"/>
          </a:xfrm>
        </p:grpSpPr>
        <p:pic>
          <p:nvPicPr>
            <p:cNvPr id="85" name="Picture 84">
              <a:extLst>
                <a:ext uri="{FF2B5EF4-FFF2-40B4-BE49-F238E27FC236}">
                  <a16:creationId xmlns:a16="http://schemas.microsoft.com/office/drawing/2014/main" id="{2DEC4523-1B0C-B74D-BEAD-C94E809F6101}"/>
                </a:ext>
              </a:extLst>
            </p:cNvPr>
            <p:cNvPicPr>
              <a:picLocks noChangeAspect="1"/>
            </p:cNvPicPr>
            <p:nvPr/>
          </p:nvPicPr>
          <p:blipFill>
            <a:blip r:embed="rId71" cstate="email">
              <a:extLst>
                <a:ext uri="{28A0092B-C50C-407E-A947-70E740481C1C}">
                  <a14:useLocalDpi xmlns:a14="http://schemas.microsoft.com/office/drawing/2010/main"/>
                </a:ext>
              </a:extLst>
            </a:blip>
            <a:stretch>
              <a:fillRect/>
            </a:stretch>
          </p:blipFill>
          <p:spPr>
            <a:xfrm>
              <a:off x="2898990" y="2610707"/>
              <a:ext cx="524712" cy="401148"/>
            </a:xfrm>
            <a:prstGeom prst="rect">
              <a:avLst/>
            </a:prstGeom>
          </p:spPr>
        </p:pic>
        <p:pic>
          <p:nvPicPr>
            <p:cNvPr id="86" name="Picture 14" descr="http://www.einklang-hifi.de/wp-content/uploads/2013/10/sonos-logo-600x225.jpg">
              <a:extLst>
                <a:ext uri="{FF2B5EF4-FFF2-40B4-BE49-F238E27FC236}">
                  <a16:creationId xmlns:a16="http://schemas.microsoft.com/office/drawing/2014/main" id="{845F6D21-B838-E649-A089-103CD7AE63AC}"/>
                </a:ext>
              </a:extLst>
            </p:cNvPr>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2900112" y="1561839"/>
              <a:ext cx="497041" cy="18639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0" descr="mage result for Monde Nissin">
              <a:extLst>
                <a:ext uri="{FF2B5EF4-FFF2-40B4-BE49-F238E27FC236}">
                  <a16:creationId xmlns:a16="http://schemas.microsoft.com/office/drawing/2014/main" id="{FE7E7371-581D-6543-BF01-6460934AE1B8}"/>
                </a:ext>
              </a:extLst>
            </p:cNvPr>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2997569" y="2330268"/>
              <a:ext cx="293720" cy="21618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a:extLst>
                <a:ext uri="{FF2B5EF4-FFF2-40B4-BE49-F238E27FC236}">
                  <a16:creationId xmlns:a16="http://schemas.microsoft.com/office/drawing/2014/main" id="{F5D11202-5D14-4C4B-9E49-B96D091C6164}"/>
                </a:ext>
              </a:extLst>
            </p:cNvPr>
            <p:cNvPicPr>
              <a:picLocks noChangeAspect="1"/>
            </p:cNvPicPr>
            <p:nvPr/>
          </p:nvPicPr>
          <p:blipFill>
            <a:blip r:embed="rId74" cstate="email">
              <a:extLst>
                <a:ext uri="{28A0092B-C50C-407E-A947-70E740481C1C}">
                  <a14:useLocalDpi xmlns:a14="http://schemas.microsoft.com/office/drawing/2010/main"/>
                </a:ext>
              </a:extLst>
            </a:blip>
            <a:stretch>
              <a:fillRect/>
            </a:stretch>
          </p:blipFill>
          <p:spPr>
            <a:xfrm>
              <a:off x="2865483" y="3870865"/>
              <a:ext cx="656793" cy="171587"/>
            </a:xfrm>
            <a:prstGeom prst="rect">
              <a:avLst/>
            </a:prstGeom>
          </p:spPr>
        </p:pic>
        <p:pic>
          <p:nvPicPr>
            <p:cNvPr id="89" name="Picture 88">
              <a:extLst>
                <a:ext uri="{FF2B5EF4-FFF2-40B4-BE49-F238E27FC236}">
                  <a16:creationId xmlns:a16="http://schemas.microsoft.com/office/drawing/2014/main" id="{68BAB931-90EF-E849-9B3F-6B5CF9542DBF}"/>
                </a:ext>
              </a:extLst>
            </p:cNvPr>
            <p:cNvPicPr>
              <a:picLocks noChangeAspect="1"/>
            </p:cNvPicPr>
            <p:nvPr/>
          </p:nvPicPr>
          <p:blipFill>
            <a:blip r:embed="rId75" cstate="email">
              <a:extLst>
                <a:ext uri="{28A0092B-C50C-407E-A947-70E740481C1C}">
                  <a14:useLocalDpi xmlns:a14="http://schemas.microsoft.com/office/drawing/2010/main"/>
                </a:ext>
              </a:extLst>
            </a:blip>
            <a:stretch>
              <a:fillRect/>
            </a:stretch>
          </p:blipFill>
          <p:spPr>
            <a:xfrm>
              <a:off x="2955094" y="3479359"/>
              <a:ext cx="463265" cy="158510"/>
            </a:xfrm>
            <a:prstGeom prst="rect">
              <a:avLst/>
            </a:prstGeom>
          </p:spPr>
        </p:pic>
        <p:pic>
          <p:nvPicPr>
            <p:cNvPr id="90" name="Picture 89">
              <a:extLst>
                <a:ext uri="{FF2B5EF4-FFF2-40B4-BE49-F238E27FC236}">
                  <a16:creationId xmlns:a16="http://schemas.microsoft.com/office/drawing/2014/main" id="{CC28211F-2824-D743-BA0A-4B92E7C961CA}"/>
                </a:ext>
              </a:extLst>
            </p:cNvPr>
            <p:cNvPicPr>
              <a:picLocks noChangeAspect="1"/>
            </p:cNvPicPr>
            <p:nvPr/>
          </p:nvPicPr>
          <p:blipFill>
            <a:blip r:embed="rId76" cstate="email">
              <a:extLst>
                <a:ext uri="{28A0092B-C50C-407E-A947-70E740481C1C}">
                  <a14:useLocalDpi xmlns:a14="http://schemas.microsoft.com/office/drawing/2010/main"/>
                </a:ext>
              </a:extLst>
            </a:blip>
            <a:stretch>
              <a:fillRect/>
            </a:stretch>
          </p:blipFill>
          <p:spPr>
            <a:xfrm>
              <a:off x="2876599" y="3120254"/>
              <a:ext cx="599477" cy="154481"/>
            </a:xfrm>
            <a:prstGeom prst="rect">
              <a:avLst/>
            </a:prstGeom>
          </p:spPr>
        </p:pic>
        <p:pic>
          <p:nvPicPr>
            <p:cNvPr id="91" name="Picture 90">
              <a:extLst>
                <a:ext uri="{FF2B5EF4-FFF2-40B4-BE49-F238E27FC236}">
                  <a16:creationId xmlns:a16="http://schemas.microsoft.com/office/drawing/2014/main" id="{60B2C680-5581-0A49-9B70-9A099DD7C145}"/>
                </a:ext>
              </a:extLst>
            </p:cNvPr>
            <p:cNvPicPr>
              <a:picLocks noChangeAspect="1"/>
            </p:cNvPicPr>
            <p:nvPr/>
          </p:nvPicPr>
          <p:blipFill>
            <a:blip r:embed="rId77" cstate="email">
              <a:extLst>
                <a:ext uri="{28A0092B-C50C-407E-A947-70E740481C1C}">
                  <a14:useLocalDpi xmlns:a14="http://schemas.microsoft.com/office/drawing/2010/main"/>
                </a:ext>
              </a:extLst>
            </a:blip>
            <a:stretch>
              <a:fillRect/>
            </a:stretch>
          </p:blipFill>
          <p:spPr>
            <a:xfrm>
              <a:off x="2778465" y="1987215"/>
              <a:ext cx="679757" cy="80721"/>
            </a:xfrm>
            <a:prstGeom prst="rect">
              <a:avLst/>
            </a:prstGeom>
          </p:spPr>
        </p:pic>
        <p:pic>
          <p:nvPicPr>
            <p:cNvPr id="92" name="Picture 91" descr="A close up of a sign&#10;&#10;Description automatically generated">
              <a:extLst>
                <a:ext uri="{FF2B5EF4-FFF2-40B4-BE49-F238E27FC236}">
                  <a16:creationId xmlns:a16="http://schemas.microsoft.com/office/drawing/2014/main" id="{6D7A19B0-4B75-6640-9350-0D857010C485}"/>
                </a:ext>
              </a:extLst>
            </p:cNvPr>
            <p:cNvPicPr>
              <a:picLocks noChangeAspect="1"/>
            </p:cNvPicPr>
            <p:nvPr/>
          </p:nvPicPr>
          <p:blipFill>
            <a:blip r:embed="rId78" cstate="email">
              <a:extLst>
                <a:ext uri="{28A0092B-C50C-407E-A947-70E740481C1C}">
                  <a14:useLocalDpi xmlns:a14="http://schemas.microsoft.com/office/drawing/2010/main"/>
                </a:ext>
              </a:extLst>
            </a:blip>
            <a:stretch>
              <a:fillRect/>
            </a:stretch>
          </p:blipFill>
          <p:spPr>
            <a:xfrm>
              <a:off x="2880764" y="4262899"/>
              <a:ext cx="626232" cy="210414"/>
            </a:xfrm>
            <a:prstGeom prst="rect">
              <a:avLst/>
            </a:prstGeom>
          </p:spPr>
        </p:pic>
        <p:pic>
          <p:nvPicPr>
            <p:cNvPr id="93" name="Picture 92" descr="A picture containing drawing&#10;&#10;Description automatically generated">
              <a:extLst>
                <a:ext uri="{FF2B5EF4-FFF2-40B4-BE49-F238E27FC236}">
                  <a16:creationId xmlns:a16="http://schemas.microsoft.com/office/drawing/2014/main" id="{C5F1F490-6210-6D43-BC0C-E67F12FD4EC4}"/>
                </a:ext>
              </a:extLst>
            </p:cNvPr>
            <p:cNvPicPr>
              <a:picLocks noChangeAspect="1"/>
            </p:cNvPicPr>
            <p:nvPr/>
          </p:nvPicPr>
          <p:blipFill>
            <a:blip r:embed="rId79" cstate="email">
              <a:extLst>
                <a:ext uri="{28A0092B-C50C-407E-A947-70E740481C1C}">
                  <a14:useLocalDpi xmlns:a14="http://schemas.microsoft.com/office/drawing/2010/main"/>
                </a:ext>
              </a:extLst>
            </a:blip>
            <a:stretch>
              <a:fillRect/>
            </a:stretch>
          </p:blipFill>
          <p:spPr>
            <a:xfrm>
              <a:off x="2648286" y="4693735"/>
              <a:ext cx="713180" cy="208799"/>
            </a:xfrm>
            <a:prstGeom prst="rect">
              <a:avLst/>
            </a:prstGeom>
          </p:spPr>
        </p:pic>
      </p:grpSp>
      <p:pic>
        <p:nvPicPr>
          <p:cNvPr id="97" name="Picture 96">
            <a:extLst>
              <a:ext uri="{FF2B5EF4-FFF2-40B4-BE49-F238E27FC236}">
                <a16:creationId xmlns:a16="http://schemas.microsoft.com/office/drawing/2014/main" id="{30E8266F-2C7A-944B-A1FD-8755D180F610}"/>
              </a:ext>
            </a:extLst>
          </p:cNvPr>
          <p:cNvPicPr>
            <a:picLocks noChangeAspect="1"/>
          </p:cNvPicPr>
          <p:nvPr/>
        </p:nvPicPr>
        <p:blipFill>
          <a:blip r:embed="rId80" cstate="email">
            <a:extLst>
              <a:ext uri="{28A0092B-C50C-407E-A947-70E740481C1C}">
                <a14:useLocalDpi xmlns:a14="http://schemas.microsoft.com/office/drawing/2010/main"/>
              </a:ext>
            </a:extLst>
          </a:blip>
          <a:srcRect/>
          <a:stretch/>
        </p:blipFill>
        <p:spPr>
          <a:xfrm>
            <a:off x="21673680" y="12938868"/>
            <a:ext cx="2274603" cy="481085"/>
          </a:xfrm>
          <a:prstGeom prst="rect">
            <a:avLst/>
          </a:prstGeom>
        </p:spPr>
      </p:pic>
      <p:grpSp>
        <p:nvGrpSpPr>
          <p:cNvPr id="98" name="Group 97">
            <a:extLst>
              <a:ext uri="{FF2B5EF4-FFF2-40B4-BE49-F238E27FC236}">
                <a16:creationId xmlns:a16="http://schemas.microsoft.com/office/drawing/2014/main" id="{3AF29CC2-A598-EE4E-AAA6-67FFB90929F2}"/>
              </a:ext>
            </a:extLst>
          </p:cNvPr>
          <p:cNvGrpSpPr/>
          <p:nvPr/>
        </p:nvGrpSpPr>
        <p:grpSpPr>
          <a:xfrm>
            <a:off x="5926795" y="2157945"/>
            <a:ext cx="15391440" cy="1291091"/>
            <a:chOff x="1512732" y="691064"/>
            <a:chExt cx="8414789" cy="705864"/>
          </a:xfrm>
        </p:grpSpPr>
        <p:pic>
          <p:nvPicPr>
            <p:cNvPr id="99" name="Picture 98" descr="logo.png">
              <a:extLst>
                <a:ext uri="{FF2B5EF4-FFF2-40B4-BE49-F238E27FC236}">
                  <a16:creationId xmlns:a16="http://schemas.microsoft.com/office/drawing/2014/main" id="{286342F5-8EFC-7548-899F-8B5318C6ED8E}"/>
                </a:ext>
              </a:extLst>
            </p:cNvPr>
            <p:cNvPicPr>
              <a:picLocks noChangeAspect="1"/>
            </p:cNvPicPr>
            <p:nvPr/>
          </p:nvPicPr>
          <p:blipFill>
            <a:blip r:embed="rId81" cstate="email">
              <a:extLst>
                <a:ext uri="{28A0092B-C50C-407E-A947-70E740481C1C}">
                  <a14:useLocalDpi xmlns:a14="http://schemas.microsoft.com/office/drawing/2010/main"/>
                </a:ext>
              </a:extLst>
            </a:blip>
            <a:stretch>
              <a:fillRect/>
            </a:stretch>
          </p:blipFill>
          <p:spPr>
            <a:xfrm>
              <a:off x="7238325" y="937652"/>
              <a:ext cx="1454313" cy="212687"/>
            </a:xfrm>
            <a:prstGeom prst="rect">
              <a:avLst/>
            </a:prstGeom>
          </p:spPr>
        </p:pic>
        <p:pic>
          <p:nvPicPr>
            <p:cNvPr id="100" name="Picture 99">
              <a:extLst>
                <a:ext uri="{FF2B5EF4-FFF2-40B4-BE49-F238E27FC236}">
                  <a16:creationId xmlns:a16="http://schemas.microsoft.com/office/drawing/2014/main" id="{BA476D3B-73BD-3043-9EA5-2C2B74599D45}"/>
                </a:ext>
              </a:extLst>
            </p:cNvPr>
            <p:cNvPicPr>
              <a:picLocks noChangeAspect="1"/>
            </p:cNvPicPr>
            <p:nvPr/>
          </p:nvPicPr>
          <p:blipFill>
            <a:blip r:embed="rId82" cstate="email">
              <a:extLst>
                <a:ext uri="{28A0092B-C50C-407E-A947-70E740481C1C}">
                  <a14:useLocalDpi xmlns:a14="http://schemas.microsoft.com/office/drawing/2010/main"/>
                </a:ext>
              </a:extLst>
            </a:blip>
            <a:stretch>
              <a:fillRect/>
            </a:stretch>
          </p:blipFill>
          <p:spPr>
            <a:xfrm>
              <a:off x="4982321" y="916105"/>
              <a:ext cx="902754" cy="255781"/>
            </a:xfrm>
            <a:prstGeom prst="rect">
              <a:avLst/>
            </a:prstGeom>
          </p:spPr>
        </p:pic>
        <p:pic>
          <p:nvPicPr>
            <p:cNvPr id="101" name="Picture 100">
              <a:extLst>
                <a:ext uri="{FF2B5EF4-FFF2-40B4-BE49-F238E27FC236}">
                  <a16:creationId xmlns:a16="http://schemas.microsoft.com/office/drawing/2014/main" id="{8471D026-7DF4-8E47-82DD-1234D4665CD0}"/>
                </a:ext>
              </a:extLst>
            </p:cNvPr>
            <p:cNvPicPr>
              <a:picLocks noChangeAspect="1"/>
            </p:cNvPicPr>
            <p:nvPr/>
          </p:nvPicPr>
          <p:blipFill>
            <a:blip r:embed="rId8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24831" y="691064"/>
              <a:ext cx="705863" cy="705864"/>
            </a:xfrm>
            <a:prstGeom prst="rect">
              <a:avLst/>
            </a:prstGeom>
          </p:spPr>
        </p:pic>
        <p:pic>
          <p:nvPicPr>
            <p:cNvPr id="102" name="Picture 101">
              <a:extLst>
                <a:ext uri="{FF2B5EF4-FFF2-40B4-BE49-F238E27FC236}">
                  <a16:creationId xmlns:a16="http://schemas.microsoft.com/office/drawing/2014/main" id="{25D713B7-ADE4-3A41-976C-3A5F045D5792}"/>
                </a:ext>
              </a:extLst>
            </p:cNvPr>
            <p:cNvPicPr>
              <a:picLocks noChangeAspect="1"/>
            </p:cNvPicPr>
            <p:nvPr/>
          </p:nvPicPr>
          <p:blipFill>
            <a:blip r:embed="rId84" cstate="email">
              <a:extLst>
                <a:ext uri="{28A0092B-C50C-407E-A947-70E740481C1C}">
                  <a14:useLocalDpi xmlns:a14="http://schemas.microsoft.com/office/drawing/2010/main"/>
                </a:ext>
              </a:extLst>
            </a:blip>
            <a:stretch>
              <a:fillRect/>
            </a:stretch>
          </p:blipFill>
          <p:spPr>
            <a:xfrm>
              <a:off x="6040322" y="875141"/>
              <a:ext cx="1018732" cy="337711"/>
            </a:xfrm>
            <a:prstGeom prst="rect">
              <a:avLst/>
            </a:prstGeom>
          </p:spPr>
        </p:pic>
        <p:pic>
          <p:nvPicPr>
            <p:cNvPr id="103" name="Picture 102">
              <a:extLst>
                <a:ext uri="{FF2B5EF4-FFF2-40B4-BE49-F238E27FC236}">
                  <a16:creationId xmlns:a16="http://schemas.microsoft.com/office/drawing/2014/main" id="{F155ED00-ADAF-3749-8F61-5324B5EEA757}"/>
                </a:ext>
              </a:extLst>
            </p:cNvPr>
            <p:cNvPicPr>
              <a:picLocks noChangeAspect="1"/>
            </p:cNvPicPr>
            <p:nvPr/>
          </p:nvPicPr>
          <p:blipFill>
            <a:blip r:embed="rId85" cstate="email">
              <a:extLst>
                <a:ext uri="{28A0092B-C50C-407E-A947-70E740481C1C}">
                  <a14:useLocalDpi xmlns:a14="http://schemas.microsoft.com/office/drawing/2010/main"/>
                </a:ext>
              </a:extLst>
            </a:blip>
            <a:stretch>
              <a:fillRect/>
            </a:stretch>
          </p:blipFill>
          <p:spPr>
            <a:xfrm>
              <a:off x="3535540" y="810500"/>
              <a:ext cx="1291532" cy="466993"/>
            </a:xfrm>
            <a:prstGeom prst="rect">
              <a:avLst/>
            </a:prstGeom>
          </p:spPr>
        </p:pic>
        <p:pic>
          <p:nvPicPr>
            <p:cNvPr id="104" name="Picture 103">
              <a:extLst>
                <a:ext uri="{FF2B5EF4-FFF2-40B4-BE49-F238E27FC236}">
                  <a16:creationId xmlns:a16="http://schemas.microsoft.com/office/drawing/2014/main" id="{B29064D5-0C53-C740-A198-148CC3BB7B4F}"/>
                </a:ext>
              </a:extLst>
            </p:cNvPr>
            <p:cNvPicPr>
              <a:picLocks noChangeAspect="1"/>
            </p:cNvPicPr>
            <p:nvPr/>
          </p:nvPicPr>
          <p:blipFill>
            <a:blip r:embed="rId86" cstate="email">
              <a:extLst>
                <a:ext uri="{28A0092B-C50C-407E-A947-70E740481C1C}">
                  <a14:useLocalDpi xmlns:a14="http://schemas.microsoft.com/office/drawing/2010/main"/>
                </a:ext>
              </a:extLst>
            </a:blip>
            <a:stretch>
              <a:fillRect/>
            </a:stretch>
          </p:blipFill>
          <p:spPr>
            <a:xfrm>
              <a:off x="1512732" y="951515"/>
              <a:ext cx="994410" cy="184960"/>
            </a:xfrm>
            <a:prstGeom prst="rect">
              <a:avLst/>
            </a:prstGeom>
          </p:spPr>
        </p:pic>
        <p:pic>
          <p:nvPicPr>
            <p:cNvPr id="105" name="Picture 104" descr="A close up of a logo&#10;&#10;Description automatically generated">
              <a:extLst>
                <a:ext uri="{FF2B5EF4-FFF2-40B4-BE49-F238E27FC236}">
                  <a16:creationId xmlns:a16="http://schemas.microsoft.com/office/drawing/2014/main" id="{4A1E825C-9F82-D340-B88F-83EEC3192C1C}"/>
                </a:ext>
              </a:extLst>
            </p:cNvPr>
            <p:cNvPicPr>
              <a:picLocks noChangeAspect="1"/>
            </p:cNvPicPr>
            <p:nvPr/>
          </p:nvPicPr>
          <p:blipFill>
            <a:blip r:embed="rId87" cstate="email">
              <a:extLst>
                <a:ext uri="{28A0092B-C50C-407E-A947-70E740481C1C}">
                  <a14:useLocalDpi xmlns:a14="http://schemas.microsoft.com/office/drawing/2010/main"/>
                </a:ext>
              </a:extLst>
            </a:blip>
            <a:stretch>
              <a:fillRect/>
            </a:stretch>
          </p:blipFill>
          <p:spPr>
            <a:xfrm>
              <a:off x="9024821" y="962189"/>
              <a:ext cx="902700" cy="163615"/>
            </a:xfrm>
            <a:prstGeom prst="rect">
              <a:avLst/>
            </a:prstGeom>
          </p:spPr>
        </p:pic>
      </p:grpSp>
      <p:pic>
        <p:nvPicPr>
          <p:cNvPr id="107" name="Picture 106">
            <a:extLst>
              <a:ext uri="{FF2B5EF4-FFF2-40B4-BE49-F238E27FC236}">
                <a16:creationId xmlns:a16="http://schemas.microsoft.com/office/drawing/2014/main" id="{FD3D991E-5D83-2A4A-B878-C8B226C2261D}"/>
              </a:ext>
            </a:extLst>
          </p:cNvPr>
          <p:cNvPicPr>
            <a:picLocks noChangeAspect="1"/>
          </p:cNvPicPr>
          <p:nvPr/>
        </p:nvPicPr>
        <p:blipFill>
          <a:blip r:embed="rId88" cstate="email">
            <a:extLst>
              <a:ext uri="{28A0092B-C50C-407E-A947-70E740481C1C}">
                <a14:useLocalDpi xmlns:a14="http://schemas.microsoft.com/office/drawing/2010/main"/>
              </a:ext>
            </a:extLst>
          </a:blip>
          <a:stretch>
            <a:fillRect/>
          </a:stretch>
        </p:blipFill>
        <p:spPr>
          <a:xfrm>
            <a:off x="16368111" y="12150756"/>
            <a:ext cx="1288541" cy="1288541"/>
          </a:xfrm>
          <a:prstGeom prst="rect">
            <a:avLst/>
          </a:prstGeom>
        </p:spPr>
      </p:pic>
      <p:sp>
        <p:nvSpPr>
          <p:cNvPr id="5" name="Title 4">
            <a:extLst>
              <a:ext uri="{FF2B5EF4-FFF2-40B4-BE49-F238E27FC236}">
                <a16:creationId xmlns:a16="http://schemas.microsoft.com/office/drawing/2014/main" id="{5425DFB1-CEB8-540B-CDFA-7A9EE4988825}"/>
              </a:ext>
            </a:extLst>
          </p:cNvPr>
          <p:cNvSpPr>
            <a:spLocks noGrp="1"/>
          </p:cNvSpPr>
          <p:nvPr>
            <p:ph type="title"/>
          </p:nvPr>
        </p:nvSpPr>
        <p:spPr/>
        <p:txBody>
          <a:bodyPr/>
          <a:lstStyle/>
          <a:p>
            <a:r>
              <a:rPr lang="en-AU" dirty="0"/>
              <a:t>What type of business use connected planning</a:t>
            </a:r>
          </a:p>
        </p:txBody>
      </p:sp>
    </p:spTree>
    <p:extLst>
      <p:ext uri="{BB962C8B-B14F-4D97-AF65-F5344CB8AC3E}">
        <p14:creationId xmlns:p14="http://schemas.microsoft.com/office/powerpoint/2010/main" val="33883028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47DA4DB8-62AE-2048-BB66-D7216B6C1399}"/>
              </a:ext>
            </a:extLst>
          </p:cNvPr>
          <p:cNvCxnSpPr>
            <a:cxnSpLocks/>
            <a:endCxn id="132" idx="0"/>
          </p:cNvCxnSpPr>
          <p:nvPr/>
        </p:nvCxnSpPr>
        <p:spPr>
          <a:xfrm>
            <a:off x="12108253" y="7918061"/>
            <a:ext cx="68971" cy="3719808"/>
          </a:xfrm>
          <a:prstGeom prst="line">
            <a:avLst/>
          </a:prstGeom>
          <a:ln w="25400">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268E778-88F7-5244-9625-9AFA1624BB1C}"/>
              </a:ext>
            </a:extLst>
          </p:cNvPr>
          <p:cNvCxnSpPr>
            <a:cxnSpLocks/>
          </p:cNvCxnSpPr>
          <p:nvPr/>
        </p:nvCxnSpPr>
        <p:spPr>
          <a:xfrm flipH="1" flipV="1">
            <a:off x="12147759" y="7800022"/>
            <a:ext cx="3427128" cy="169458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CDD843-CC6E-BB4C-B59F-A07E2799AFA5}"/>
              </a:ext>
            </a:extLst>
          </p:cNvPr>
          <p:cNvCxnSpPr>
            <a:cxnSpLocks/>
          </p:cNvCxnSpPr>
          <p:nvPr/>
        </p:nvCxnSpPr>
        <p:spPr>
          <a:xfrm flipH="1">
            <a:off x="12150023" y="6251898"/>
            <a:ext cx="3400061" cy="151078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1DC2859-2341-A843-BD35-E7C63A12F1AB}"/>
              </a:ext>
            </a:extLst>
          </p:cNvPr>
          <p:cNvCxnSpPr>
            <a:cxnSpLocks/>
          </p:cNvCxnSpPr>
          <p:nvPr/>
        </p:nvCxnSpPr>
        <p:spPr>
          <a:xfrm flipH="1">
            <a:off x="12214965" y="4009813"/>
            <a:ext cx="40171" cy="3761195"/>
          </a:xfrm>
          <a:prstGeom prst="line">
            <a:avLst/>
          </a:prstGeom>
          <a:ln w="25400">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E015E96C-77FA-3143-9842-2E38214B065A}"/>
              </a:ext>
            </a:extLst>
          </p:cNvPr>
          <p:cNvSpPr/>
          <p:nvPr/>
        </p:nvSpPr>
        <p:spPr>
          <a:xfrm>
            <a:off x="8483519" y="4030985"/>
            <a:ext cx="7480051" cy="74800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438372" hangingPunct="1">
              <a:defRPr/>
            </a:pPr>
            <a:endParaRPr lang="en-US" sz="4267" kern="1200" dirty="0" err="1">
              <a:solidFill>
                <a:srgbClr val="FFFFFF"/>
              </a:solidFill>
              <a:latin typeface="Arial" panose="020B0604020202020204" pitchFamily="34" charset="0"/>
              <a:ea typeface="Verdana" charset="0"/>
              <a:cs typeface="Arial" panose="020B0604020202020204" pitchFamily="34" charset="0"/>
            </a:endParaRPr>
          </a:p>
        </p:txBody>
      </p:sp>
      <p:grpSp>
        <p:nvGrpSpPr>
          <p:cNvPr id="19" name="Group 18">
            <a:extLst>
              <a:ext uri="{FF2B5EF4-FFF2-40B4-BE49-F238E27FC236}">
                <a16:creationId xmlns:a16="http://schemas.microsoft.com/office/drawing/2014/main" id="{8922F157-60D0-9043-B83B-9616FC6F5053}"/>
              </a:ext>
            </a:extLst>
          </p:cNvPr>
          <p:cNvGrpSpPr/>
          <p:nvPr/>
        </p:nvGrpSpPr>
        <p:grpSpPr>
          <a:xfrm>
            <a:off x="12379016" y="11519978"/>
            <a:ext cx="4580688" cy="1115944"/>
            <a:chOff x="3818034" y="4343541"/>
            <a:chExt cx="1717758" cy="418479"/>
          </a:xfrm>
        </p:grpSpPr>
        <p:sp>
          <p:nvSpPr>
            <p:cNvPr id="143" name="Freeform 142">
              <a:extLst>
                <a:ext uri="{FF2B5EF4-FFF2-40B4-BE49-F238E27FC236}">
                  <a16:creationId xmlns:a16="http://schemas.microsoft.com/office/drawing/2014/main" id="{E8E0346B-D925-A448-9699-D9252B9D43B3}"/>
                </a:ext>
              </a:extLst>
            </p:cNvPr>
            <p:cNvSpPr/>
            <p:nvPr/>
          </p:nvSpPr>
          <p:spPr>
            <a:xfrm>
              <a:off x="3818034" y="4343541"/>
              <a:ext cx="1717758" cy="418479"/>
            </a:xfrm>
            <a:custGeom>
              <a:avLst/>
              <a:gdLst>
                <a:gd name="connsiteX0" fmla="*/ 0 w 1717758"/>
                <a:gd name="connsiteY0" fmla="*/ 0 h 418479"/>
                <a:gd name="connsiteX1" fmla="*/ 1106969 w 1717758"/>
                <a:gd name="connsiteY1" fmla="*/ 0 h 418479"/>
                <a:gd name="connsiteX2" fmla="*/ 1219792 w 1717758"/>
                <a:gd name="connsiteY2" fmla="*/ 0 h 418479"/>
                <a:gd name="connsiteX3" fmla="*/ 1717758 w 1717758"/>
                <a:gd name="connsiteY3" fmla="*/ 0 h 418479"/>
                <a:gd name="connsiteX4" fmla="*/ 1476157 w 1717758"/>
                <a:gd name="connsiteY4" fmla="*/ 418479 h 418479"/>
                <a:gd name="connsiteX5" fmla="*/ 865358 w 1717758"/>
                <a:gd name="connsiteY5" fmla="*/ 418479 h 418479"/>
                <a:gd name="connsiteX6" fmla="*/ 866466 w 1717758"/>
                <a:gd name="connsiteY6" fmla="*/ 416560 h 418479"/>
                <a:gd name="connsiteX7" fmla="*/ 0 w 1717758"/>
                <a:gd name="connsiteY7" fmla="*/ 416560 h 418479"/>
                <a:gd name="connsiteX8" fmla="*/ 0 w 1717758"/>
                <a:gd name="connsiteY8" fmla="*/ 0 h 41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7758" h="418479">
                  <a:moveTo>
                    <a:pt x="0" y="0"/>
                  </a:moveTo>
                  <a:lnTo>
                    <a:pt x="1106969" y="0"/>
                  </a:lnTo>
                  <a:lnTo>
                    <a:pt x="1219792" y="0"/>
                  </a:lnTo>
                  <a:lnTo>
                    <a:pt x="1717758" y="0"/>
                  </a:lnTo>
                  <a:lnTo>
                    <a:pt x="1476157" y="418479"/>
                  </a:lnTo>
                  <a:lnTo>
                    <a:pt x="865358" y="418479"/>
                  </a:lnTo>
                  <a:lnTo>
                    <a:pt x="866466" y="416560"/>
                  </a:lnTo>
                  <a:lnTo>
                    <a:pt x="0" y="41656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2438372" hangingPunct="1">
                <a:defRPr/>
              </a:pPr>
              <a:endParaRPr lang="en-US" sz="4267" kern="1200" dirty="0">
                <a:solidFill>
                  <a:srgbClr val="FFFFFF"/>
                </a:solidFill>
                <a:latin typeface="Arial" panose="020B0604020202020204" pitchFamily="34" charset="0"/>
                <a:ea typeface="Verdana" charset="0"/>
                <a:cs typeface="Arial" panose="020B0604020202020204" pitchFamily="34" charset="0"/>
              </a:endParaRPr>
            </a:p>
          </p:txBody>
        </p:sp>
        <p:sp>
          <p:nvSpPr>
            <p:cNvPr id="112" name="Rectangle 111">
              <a:extLst>
                <a:ext uri="{FF2B5EF4-FFF2-40B4-BE49-F238E27FC236}">
                  <a16:creationId xmlns:a16="http://schemas.microsoft.com/office/drawing/2014/main" id="{F6156BBE-114C-D640-BA3C-942084643A21}"/>
                </a:ext>
              </a:extLst>
            </p:cNvPr>
            <p:cNvSpPr/>
            <p:nvPr/>
          </p:nvSpPr>
          <p:spPr>
            <a:xfrm>
              <a:off x="4214225" y="4410431"/>
              <a:ext cx="1205908" cy="250045"/>
            </a:xfrm>
            <a:prstGeom prst="rect">
              <a:avLst/>
            </a:prstGeom>
          </p:spPr>
          <p:txBody>
            <a:bodyPr wrap="square">
              <a:spAutoFit/>
            </a:bodyPr>
            <a:lstStyle/>
            <a:p>
              <a:pPr algn="l" defTabSz="2438372" hangingPunct="1">
                <a:defRPr/>
              </a:pPr>
              <a:r>
                <a:rPr lang="en-US" sz="3733" b="1" kern="1200" dirty="0">
                  <a:solidFill>
                    <a:srgbClr val="FFFFFF"/>
                  </a:solidFill>
                  <a:latin typeface="Arial" panose="020B0604020202020204" pitchFamily="34" charset="0"/>
                  <a:cs typeface="Arial" panose="020B0604020202020204" pitchFamily="34" charset="0"/>
                </a:rPr>
                <a:t>Finance</a:t>
              </a:r>
            </a:p>
          </p:txBody>
        </p:sp>
      </p:grpSp>
      <p:grpSp>
        <p:nvGrpSpPr>
          <p:cNvPr id="18" name="Group 17">
            <a:extLst>
              <a:ext uri="{FF2B5EF4-FFF2-40B4-BE49-F238E27FC236}">
                <a16:creationId xmlns:a16="http://schemas.microsoft.com/office/drawing/2014/main" id="{5AF69E5B-A5A3-AB48-80F7-E7002A22544A}"/>
              </a:ext>
            </a:extLst>
          </p:cNvPr>
          <p:cNvGrpSpPr/>
          <p:nvPr/>
        </p:nvGrpSpPr>
        <p:grpSpPr>
          <a:xfrm>
            <a:off x="14765207" y="9224785"/>
            <a:ext cx="6397720" cy="1115944"/>
            <a:chOff x="4712855" y="3482843"/>
            <a:chExt cx="2399145" cy="418479"/>
          </a:xfrm>
        </p:grpSpPr>
        <p:sp>
          <p:nvSpPr>
            <p:cNvPr id="119" name="Freeform 118">
              <a:extLst>
                <a:ext uri="{FF2B5EF4-FFF2-40B4-BE49-F238E27FC236}">
                  <a16:creationId xmlns:a16="http://schemas.microsoft.com/office/drawing/2014/main" id="{0443C947-DDD2-664A-A2CA-1B4FBC7D921D}"/>
                </a:ext>
              </a:extLst>
            </p:cNvPr>
            <p:cNvSpPr/>
            <p:nvPr/>
          </p:nvSpPr>
          <p:spPr>
            <a:xfrm>
              <a:off x="4712855" y="3482843"/>
              <a:ext cx="2399145" cy="418479"/>
            </a:xfrm>
            <a:custGeom>
              <a:avLst/>
              <a:gdLst>
                <a:gd name="connsiteX0" fmla="*/ 0 w 2168505"/>
                <a:gd name="connsiteY0" fmla="*/ 0 h 418479"/>
                <a:gd name="connsiteX1" fmla="*/ 1557716 w 2168505"/>
                <a:gd name="connsiteY1" fmla="*/ 0 h 418479"/>
                <a:gd name="connsiteX2" fmla="*/ 1670539 w 2168505"/>
                <a:gd name="connsiteY2" fmla="*/ 0 h 418479"/>
                <a:gd name="connsiteX3" fmla="*/ 2168505 w 2168505"/>
                <a:gd name="connsiteY3" fmla="*/ 0 h 418479"/>
                <a:gd name="connsiteX4" fmla="*/ 1926904 w 2168505"/>
                <a:gd name="connsiteY4" fmla="*/ 418479 h 418479"/>
                <a:gd name="connsiteX5" fmla="*/ 1316105 w 2168505"/>
                <a:gd name="connsiteY5" fmla="*/ 418479 h 418479"/>
                <a:gd name="connsiteX6" fmla="*/ 1317213 w 2168505"/>
                <a:gd name="connsiteY6" fmla="*/ 416560 h 418479"/>
                <a:gd name="connsiteX7" fmla="*/ 0 w 2168505"/>
                <a:gd name="connsiteY7" fmla="*/ 416560 h 41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8505" h="418479">
                  <a:moveTo>
                    <a:pt x="0" y="0"/>
                  </a:moveTo>
                  <a:lnTo>
                    <a:pt x="1557716" y="0"/>
                  </a:lnTo>
                  <a:lnTo>
                    <a:pt x="1670539" y="0"/>
                  </a:lnTo>
                  <a:lnTo>
                    <a:pt x="2168505" y="0"/>
                  </a:lnTo>
                  <a:lnTo>
                    <a:pt x="1926904" y="418479"/>
                  </a:lnTo>
                  <a:lnTo>
                    <a:pt x="1316105" y="418479"/>
                  </a:lnTo>
                  <a:lnTo>
                    <a:pt x="1317213" y="416560"/>
                  </a:lnTo>
                  <a:lnTo>
                    <a:pt x="0" y="41656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2438372" hangingPunct="1">
                <a:defRPr/>
              </a:pPr>
              <a:endParaRPr lang="en-US" sz="4267" kern="1200" dirty="0" err="1">
                <a:solidFill>
                  <a:srgbClr val="FFFFFF"/>
                </a:solidFill>
                <a:latin typeface="Arial" panose="020B0604020202020204" pitchFamily="34" charset="0"/>
                <a:ea typeface="Verdana" charset="0"/>
                <a:cs typeface="Arial" panose="020B0604020202020204" pitchFamily="34" charset="0"/>
              </a:endParaRPr>
            </a:p>
          </p:txBody>
        </p:sp>
        <p:sp>
          <p:nvSpPr>
            <p:cNvPr id="110" name="Rectangle 109">
              <a:extLst>
                <a:ext uri="{FF2B5EF4-FFF2-40B4-BE49-F238E27FC236}">
                  <a16:creationId xmlns:a16="http://schemas.microsoft.com/office/drawing/2014/main" id="{3D731C99-A2D0-F24E-9C60-6C945EEB5458}"/>
                </a:ext>
              </a:extLst>
            </p:cNvPr>
            <p:cNvSpPr/>
            <p:nvPr/>
          </p:nvSpPr>
          <p:spPr>
            <a:xfrm>
              <a:off x="5520552" y="3547146"/>
              <a:ext cx="1348780" cy="234704"/>
            </a:xfrm>
            <a:prstGeom prst="rect">
              <a:avLst/>
            </a:prstGeom>
          </p:spPr>
          <p:txBody>
            <a:bodyPr wrap="square">
              <a:spAutoFit/>
            </a:bodyPr>
            <a:lstStyle/>
            <a:p>
              <a:pPr algn="l" defTabSz="2438372" hangingPunct="1">
                <a:defRPr/>
              </a:pPr>
              <a:r>
                <a:rPr lang="en-US" sz="3467" b="1" kern="1200" dirty="0">
                  <a:solidFill>
                    <a:srgbClr val="FFFFFF"/>
                  </a:solidFill>
                  <a:latin typeface="Arial" panose="020B0604020202020204" pitchFamily="34" charset="0"/>
                  <a:cs typeface="Arial" panose="020B0604020202020204" pitchFamily="34" charset="0"/>
                </a:rPr>
                <a:t>Supply Chain</a:t>
              </a:r>
            </a:p>
          </p:txBody>
        </p:sp>
      </p:grpSp>
      <p:sp>
        <p:nvSpPr>
          <p:cNvPr id="150" name="Freeform 149">
            <a:extLst>
              <a:ext uri="{FF2B5EF4-FFF2-40B4-BE49-F238E27FC236}">
                <a16:creationId xmlns:a16="http://schemas.microsoft.com/office/drawing/2014/main" id="{E385774C-4977-7241-92E2-2457899C6847}"/>
              </a:ext>
            </a:extLst>
          </p:cNvPr>
          <p:cNvSpPr/>
          <p:nvPr/>
        </p:nvSpPr>
        <p:spPr>
          <a:xfrm>
            <a:off x="10803028" y="10819590"/>
            <a:ext cx="2573501" cy="2229016"/>
          </a:xfrm>
          <a:custGeom>
            <a:avLst/>
            <a:gdLst>
              <a:gd name="connsiteX0" fmla="*/ 273463 w 1088707"/>
              <a:gd name="connsiteY0" fmla="*/ 0 h 942975"/>
              <a:gd name="connsiteX1" fmla="*/ 820388 w 1088707"/>
              <a:gd name="connsiteY1" fmla="*/ 0 h 942975"/>
              <a:gd name="connsiteX2" fmla="*/ 1093851 w 1088707"/>
              <a:gd name="connsiteY2" fmla="*/ 474059 h 942975"/>
              <a:gd name="connsiteX3" fmla="*/ 820388 w 1088707"/>
              <a:gd name="connsiteY3" fmla="*/ 948118 h 942975"/>
              <a:gd name="connsiteX4" fmla="*/ 273463 w 1088707"/>
              <a:gd name="connsiteY4" fmla="*/ 948118 h 942975"/>
              <a:gd name="connsiteX5" fmla="*/ 0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273463" y="0"/>
                </a:moveTo>
                <a:lnTo>
                  <a:pt x="820388" y="0"/>
                </a:lnTo>
                <a:lnTo>
                  <a:pt x="1093851" y="474059"/>
                </a:lnTo>
                <a:lnTo>
                  <a:pt x="820388" y="948118"/>
                </a:lnTo>
                <a:lnTo>
                  <a:pt x="273463" y="948118"/>
                </a:lnTo>
                <a:lnTo>
                  <a:pt x="0" y="474059"/>
                </a:lnTo>
                <a:close/>
              </a:path>
            </a:pathLst>
          </a:custGeom>
          <a:solidFill>
            <a:schemeClr val="bg1">
              <a:lumMod val="95000"/>
            </a:schemeClr>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0949E990-B1CD-3246-A9FF-94188F226E4C}"/>
              </a:ext>
            </a:extLst>
          </p:cNvPr>
          <p:cNvGrpSpPr/>
          <p:nvPr/>
        </p:nvGrpSpPr>
        <p:grpSpPr>
          <a:xfrm>
            <a:off x="14798235" y="5565905"/>
            <a:ext cx="6048245" cy="1115944"/>
            <a:chOff x="4725241" y="2110762"/>
            <a:chExt cx="2268092" cy="418479"/>
          </a:xfrm>
        </p:grpSpPr>
        <p:sp>
          <p:nvSpPr>
            <p:cNvPr id="118" name="Freeform 117">
              <a:extLst>
                <a:ext uri="{FF2B5EF4-FFF2-40B4-BE49-F238E27FC236}">
                  <a16:creationId xmlns:a16="http://schemas.microsoft.com/office/drawing/2014/main" id="{070C0543-33A7-554B-98DE-F138791D9AC0}"/>
                </a:ext>
              </a:extLst>
            </p:cNvPr>
            <p:cNvSpPr/>
            <p:nvPr/>
          </p:nvSpPr>
          <p:spPr>
            <a:xfrm>
              <a:off x="4725241" y="2110762"/>
              <a:ext cx="2268092" cy="418479"/>
            </a:xfrm>
            <a:custGeom>
              <a:avLst/>
              <a:gdLst>
                <a:gd name="connsiteX0" fmla="*/ 0 w 2168505"/>
                <a:gd name="connsiteY0" fmla="*/ 0 h 418479"/>
                <a:gd name="connsiteX1" fmla="*/ 1557716 w 2168505"/>
                <a:gd name="connsiteY1" fmla="*/ 0 h 418479"/>
                <a:gd name="connsiteX2" fmla="*/ 1670539 w 2168505"/>
                <a:gd name="connsiteY2" fmla="*/ 0 h 418479"/>
                <a:gd name="connsiteX3" fmla="*/ 2168505 w 2168505"/>
                <a:gd name="connsiteY3" fmla="*/ 0 h 418479"/>
                <a:gd name="connsiteX4" fmla="*/ 1926904 w 2168505"/>
                <a:gd name="connsiteY4" fmla="*/ 418479 h 418479"/>
                <a:gd name="connsiteX5" fmla="*/ 1316105 w 2168505"/>
                <a:gd name="connsiteY5" fmla="*/ 418479 h 418479"/>
                <a:gd name="connsiteX6" fmla="*/ 1317213 w 2168505"/>
                <a:gd name="connsiteY6" fmla="*/ 416560 h 418479"/>
                <a:gd name="connsiteX7" fmla="*/ 0 w 2168505"/>
                <a:gd name="connsiteY7" fmla="*/ 416560 h 41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8505" h="418479">
                  <a:moveTo>
                    <a:pt x="0" y="0"/>
                  </a:moveTo>
                  <a:lnTo>
                    <a:pt x="1557716" y="0"/>
                  </a:lnTo>
                  <a:lnTo>
                    <a:pt x="1670539" y="0"/>
                  </a:lnTo>
                  <a:lnTo>
                    <a:pt x="2168505" y="0"/>
                  </a:lnTo>
                  <a:lnTo>
                    <a:pt x="1926904" y="418479"/>
                  </a:lnTo>
                  <a:lnTo>
                    <a:pt x="1316105" y="418479"/>
                  </a:lnTo>
                  <a:lnTo>
                    <a:pt x="1317213" y="416560"/>
                  </a:lnTo>
                  <a:lnTo>
                    <a:pt x="0" y="41656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2438372" hangingPunct="1">
                <a:defRPr/>
              </a:pPr>
              <a:endParaRPr lang="en-US" sz="4267" kern="1200" dirty="0" err="1">
                <a:solidFill>
                  <a:srgbClr val="FFFFFF"/>
                </a:solidFill>
                <a:latin typeface="Arial" panose="020B0604020202020204" pitchFamily="34" charset="0"/>
                <a:ea typeface="Verdana" charset="0"/>
                <a:cs typeface="Arial" panose="020B0604020202020204" pitchFamily="34" charset="0"/>
              </a:endParaRPr>
            </a:p>
          </p:txBody>
        </p:sp>
        <p:sp>
          <p:nvSpPr>
            <p:cNvPr id="108" name="Rectangle 107">
              <a:extLst>
                <a:ext uri="{FF2B5EF4-FFF2-40B4-BE49-F238E27FC236}">
                  <a16:creationId xmlns:a16="http://schemas.microsoft.com/office/drawing/2014/main" id="{69C43081-D994-874F-A299-139AD0518B06}"/>
                </a:ext>
              </a:extLst>
            </p:cNvPr>
            <p:cNvSpPr/>
            <p:nvPr/>
          </p:nvSpPr>
          <p:spPr>
            <a:xfrm>
              <a:off x="5578633" y="2166619"/>
              <a:ext cx="1205908" cy="250045"/>
            </a:xfrm>
            <a:prstGeom prst="rect">
              <a:avLst/>
            </a:prstGeom>
          </p:spPr>
          <p:txBody>
            <a:bodyPr wrap="square">
              <a:spAutoFit/>
            </a:bodyPr>
            <a:lstStyle/>
            <a:p>
              <a:pPr algn="l" defTabSz="2438372" hangingPunct="1">
                <a:defRPr/>
              </a:pPr>
              <a:r>
                <a:rPr lang="en-US" sz="3733" b="1" kern="1200" dirty="0">
                  <a:solidFill>
                    <a:srgbClr val="FFFFFF"/>
                  </a:solidFill>
                  <a:latin typeface="Arial" panose="020B0604020202020204" pitchFamily="34" charset="0"/>
                  <a:cs typeface="Arial" panose="020B0604020202020204" pitchFamily="34" charset="0"/>
                </a:rPr>
                <a:t>Marketing</a:t>
              </a:r>
            </a:p>
          </p:txBody>
        </p:sp>
      </p:grpSp>
      <p:grpSp>
        <p:nvGrpSpPr>
          <p:cNvPr id="22" name="Group 21">
            <a:extLst>
              <a:ext uri="{FF2B5EF4-FFF2-40B4-BE49-F238E27FC236}">
                <a16:creationId xmlns:a16="http://schemas.microsoft.com/office/drawing/2014/main" id="{9C90F3DF-AF60-BC4E-9B02-A8DB270370B8}"/>
              </a:ext>
            </a:extLst>
          </p:cNvPr>
          <p:cNvGrpSpPr/>
          <p:nvPr/>
        </p:nvGrpSpPr>
        <p:grpSpPr>
          <a:xfrm>
            <a:off x="7000796" y="3014357"/>
            <a:ext cx="4771768" cy="1110829"/>
            <a:chOff x="1982250" y="1142783"/>
            <a:chExt cx="1789413" cy="416561"/>
          </a:xfrm>
        </p:grpSpPr>
        <p:sp>
          <p:nvSpPr>
            <p:cNvPr id="146" name="Freeform 145">
              <a:extLst>
                <a:ext uri="{FF2B5EF4-FFF2-40B4-BE49-F238E27FC236}">
                  <a16:creationId xmlns:a16="http://schemas.microsoft.com/office/drawing/2014/main" id="{F219A40E-8FC5-AB44-A40D-8A28784B2B93}"/>
                </a:ext>
              </a:extLst>
            </p:cNvPr>
            <p:cNvSpPr/>
            <p:nvPr/>
          </p:nvSpPr>
          <p:spPr>
            <a:xfrm>
              <a:off x="1982250" y="1142783"/>
              <a:ext cx="1789413" cy="416561"/>
            </a:xfrm>
            <a:custGeom>
              <a:avLst/>
              <a:gdLst>
                <a:gd name="connsiteX0" fmla="*/ 390240 w 1789413"/>
                <a:gd name="connsiteY0" fmla="*/ 0 h 416561"/>
                <a:gd name="connsiteX1" fmla="*/ 1789413 w 1789413"/>
                <a:gd name="connsiteY1" fmla="*/ 0 h 416561"/>
                <a:gd name="connsiteX2" fmla="*/ 1789413 w 1789413"/>
                <a:gd name="connsiteY2" fmla="*/ 416560 h 416561"/>
                <a:gd name="connsiteX3" fmla="*/ 607998 w 1789413"/>
                <a:gd name="connsiteY3" fmla="*/ 416560 h 416561"/>
                <a:gd name="connsiteX4" fmla="*/ 607998 w 1789413"/>
                <a:gd name="connsiteY4" fmla="*/ 416561 h 416561"/>
                <a:gd name="connsiteX5" fmla="*/ 0 w 1789413"/>
                <a:gd name="connsiteY5" fmla="*/ 416561 h 416561"/>
                <a:gd name="connsiteX6" fmla="*/ 240503 w 1789413"/>
                <a:gd name="connsiteY6" fmla="*/ 1 h 416561"/>
                <a:gd name="connsiteX7" fmla="*/ 390240 w 1789413"/>
                <a:gd name="connsiteY7" fmla="*/ 1 h 416561"/>
                <a:gd name="connsiteX8" fmla="*/ 390240 w 1789413"/>
                <a:gd name="connsiteY8" fmla="*/ 0 h 41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413" h="416561">
                  <a:moveTo>
                    <a:pt x="390240" y="0"/>
                  </a:moveTo>
                  <a:lnTo>
                    <a:pt x="1789413" y="0"/>
                  </a:lnTo>
                  <a:lnTo>
                    <a:pt x="1789413" y="416560"/>
                  </a:lnTo>
                  <a:lnTo>
                    <a:pt x="607998" y="416560"/>
                  </a:lnTo>
                  <a:lnTo>
                    <a:pt x="607998" y="416561"/>
                  </a:lnTo>
                  <a:lnTo>
                    <a:pt x="0" y="416561"/>
                  </a:lnTo>
                  <a:lnTo>
                    <a:pt x="240503" y="1"/>
                  </a:lnTo>
                  <a:lnTo>
                    <a:pt x="390240" y="1"/>
                  </a:lnTo>
                  <a:lnTo>
                    <a:pt x="39024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2438372" hangingPunct="1">
                <a:defRPr/>
              </a:pPr>
              <a:endParaRPr lang="en-US" sz="3467" kern="1200" dirty="0">
                <a:solidFill>
                  <a:srgbClr val="FFFFFF"/>
                </a:solidFill>
                <a:latin typeface="Arial" panose="020B0604020202020204" pitchFamily="34" charset="0"/>
                <a:ea typeface="Verdana" charset="0"/>
                <a:cs typeface="Arial" panose="020B0604020202020204" pitchFamily="34" charset="0"/>
              </a:endParaRPr>
            </a:p>
          </p:txBody>
        </p:sp>
        <p:sp>
          <p:nvSpPr>
            <p:cNvPr id="106" name="Rectangle 105">
              <a:extLst>
                <a:ext uri="{FF2B5EF4-FFF2-40B4-BE49-F238E27FC236}">
                  <a16:creationId xmlns:a16="http://schemas.microsoft.com/office/drawing/2014/main" id="{A9A45DEB-D969-844E-8557-D0FA585FF55A}"/>
                </a:ext>
              </a:extLst>
            </p:cNvPr>
            <p:cNvSpPr/>
            <p:nvPr/>
          </p:nvSpPr>
          <p:spPr>
            <a:xfrm>
              <a:off x="2124451" y="1200033"/>
              <a:ext cx="1205908" cy="250045"/>
            </a:xfrm>
            <a:prstGeom prst="rect">
              <a:avLst/>
            </a:prstGeom>
          </p:spPr>
          <p:txBody>
            <a:bodyPr wrap="square">
              <a:spAutoFit/>
            </a:bodyPr>
            <a:lstStyle/>
            <a:p>
              <a:pPr algn="r" defTabSz="2438372" hangingPunct="1">
                <a:defRPr/>
              </a:pPr>
              <a:r>
                <a:rPr lang="en-US" sz="3733" b="1" kern="1200" dirty="0">
                  <a:solidFill>
                    <a:srgbClr val="FFFFFF"/>
                  </a:solidFill>
                  <a:latin typeface="Arial" panose="020B0604020202020204" pitchFamily="34" charset="0"/>
                  <a:cs typeface="Arial" panose="020B0604020202020204" pitchFamily="34" charset="0"/>
                </a:rPr>
                <a:t>Sales</a:t>
              </a:r>
            </a:p>
          </p:txBody>
        </p:sp>
      </p:grpSp>
      <p:sp>
        <p:nvSpPr>
          <p:cNvPr id="144" name="Freeform 143">
            <a:extLst>
              <a:ext uri="{FF2B5EF4-FFF2-40B4-BE49-F238E27FC236}">
                <a16:creationId xmlns:a16="http://schemas.microsoft.com/office/drawing/2014/main" id="{001A990D-8963-0E4B-90CC-C4FE596D59A6}"/>
              </a:ext>
            </a:extLst>
          </p:cNvPr>
          <p:cNvSpPr/>
          <p:nvPr/>
        </p:nvSpPr>
        <p:spPr>
          <a:xfrm>
            <a:off x="10948300" y="2345292"/>
            <a:ext cx="2573501" cy="2229016"/>
          </a:xfrm>
          <a:custGeom>
            <a:avLst/>
            <a:gdLst>
              <a:gd name="connsiteX0" fmla="*/ 273463 w 1088707"/>
              <a:gd name="connsiteY0" fmla="*/ 0 h 942975"/>
              <a:gd name="connsiteX1" fmla="*/ 820388 w 1088707"/>
              <a:gd name="connsiteY1" fmla="*/ 0 h 942975"/>
              <a:gd name="connsiteX2" fmla="*/ 1093851 w 1088707"/>
              <a:gd name="connsiteY2" fmla="*/ 474059 h 942975"/>
              <a:gd name="connsiteX3" fmla="*/ 820388 w 1088707"/>
              <a:gd name="connsiteY3" fmla="*/ 948118 h 942975"/>
              <a:gd name="connsiteX4" fmla="*/ 273463 w 1088707"/>
              <a:gd name="connsiteY4" fmla="*/ 948118 h 942975"/>
              <a:gd name="connsiteX5" fmla="*/ 0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273463" y="0"/>
                </a:moveTo>
                <a:lnTo>
                  <a:pt x="820388" y="0"/>
                </a:lnTo>
                <a:lnTo>
                  <a:pt x="1093851" y="474059"/>
                </a:lnTo>
                <a:lnTo>
                  <a:pt x="820388" y="948118"/>
                </a:lnTo>
                <a:lnTo>
                  <a:pt x="273463" y="948118"/>
                </a:lnTo>
                <a:lnTo>
                  <a:pt x="0" y="474059"/>
                </a:lnTo>
                <a:close/>
              </a:path>
            </a:pathLst>
          </a:custGeom>
          <a:solidFill>
            <a:schemeClr val="bg1">
              <a:lumMod val="95000"/>
            </a:schemeClr>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sp>
        <p:nvSpPr>
          <p:cNvPr id="145" name="Freeform 144">
            <a:extLst>
              <a:ext uri="{FF2B5EF4-FFF2-40B4-BE49-F238E27FC236}">
                <a16:creationId xmlns:a16="http://schemas.microsoft.com/office/drawing/2014/main" id="{79AA641F-E54B-5149-A6A0-7E85BACFED97}"/>
              </a:ext>
            </a:extLst>
          </p:cNvPr>
          <p:cNvSpPr/>
          <p:nvPr/>
        </p:nvSpPr>
        <p:spPr>
          <a:xfrm>
            <a:off x="14407162" y="5010606"/>
            <a:ext cx="2573501" cy="2229016"/>
          </a:xfrm>
          <a:custGeom>
            <a:avLst/>
            <a:gdLst>
              <a:gd name="connsiteX0" fmla="*/ 273463 w 1088707"/>
              <a:gd name="connsiteY0" fmla="*/ 0 h 942975"/>
              <a:gd name="connsiteX1" fmla="*/ 820388 w 1088707"/>
              <a:gd name="connsiteY1" fmla="*/ 0 h 942975"/>
              <a:gd name="connsiteX2" fmla="*/ 1093851 w 1088707"/>
              <a:gd name="connsiteY2" fmla="*/ 474059 h 942975"/>
              <a:gd name="connsiteX3" fmla="*/ 820388 w 1088707"/>
              <a:gd name="connsiteY3" fmla="*/ 948118 h 942975"/>
              <a:gd name="connsiteX4" fmla="*/ 273463 w 1088707"/>
              <a:gd name="connsiteY4" fmla="*/ 948118 h 942975"/>
              <a:gd name="connsiteX5" fmla="*/ 0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273463" y="0"/>
                </a:moveTo>
                <a:lnTo>
                  <a:pt x="820388" y="0"/>
                </a:lnTo>
                <a:lnTo>
                  <a:pt x="1093851" y="474059"/>
                </a:lnTo>
                <a:lnTo>
                  <a:pt x="820388" y="948118"/>
                </a:lnTo>
                <a:lnTo>
                  <a:pt x="273463" y="948118"/>
                </a:lnTo>
                <a:lnTo>
                  <a:pt x="0" y="474059"/>
                </a:lnTo>
                <a:close/>
              </a:path>
            </a:pathLst>
          </a:custGeom>
          <a:solidFill>
            <a:schemeClr val="bg1">
              <a:lumMod val="95000"/>
            </a:schemeClr>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548837B2-E0B6-2048-A947-642AA3031DA0}"/>
              </a:ext>
            </a:extLst>
          </p:cNvPr>
          <p:cNvGrpSpPr/>
          <p:nvPr/>
        </p:nvGrpSpPr>
        <p:grpSpPr>
          <a:xfrm>
            <a:off x="3703300" y="5557640"/>
            <a:ext cx="5715853" cy="1110829"/>
            <a:chOff x="564639" y="2107661"/>
            <a:chExt cx="2143445" cy="416561"/>
          </a:xfrm>
        </p:grpSpPr>
        <p:sp>
          <p:nvSpPr>
            <p:cNvPr id="115" name="Freeform 114">
              <a:extLst>
                <a:ext uri="{FF2B5EF4-FFF2-40B4-BE49-F238E27FC236}">
                  <a16:creationId xmlns:a16="http://schemas.microsoft.com/office/drawing/2014/main" id="{585B628C-7A94-6640-9302-36F6041416AC}"/>
                </a:ext>
              </a:extLst>
            </p:cNvPr>
            <p:cNvSpPr/>
            <p:nvPr/>
          </p:nvSpPr>
          <p:spPr>
            <a:xfrm>
              <a:off x="564639" y="2107661"/>
              <a:ext cx="2143445" cy="416561"/>
            </a:xfrm>
            <a:custGeom>
              <a:avLst/>
              <a:gdLst>
                <a:gd name="connsiteX0" fmla="*/ 390240 w 2143445"/>
                <a:gd name="connsiteY0" fmla="*/ 0 h 416561"/>
                <a:gd name="connsiteX1" fmla="*/ 2143445 w 2143445"/>
                <a:gd name="connsiteY1" fmla="*/ 0 h 416561"/>
                <a:gd name="connsiteX2" fmla="*/ 2143445 w 2143445"/>
                <a:gd name="connsiteY2" fmla="*/ 416560 h 416561"/>
                <a:gd name="connsiteX3" fmla="*/ 607998 w 2143445"/>
                <a:gd name="connsiteY3" fmla="*/ 416560 h 416561"/>
                <a:gd name="connsiteX4" fmla="*/ 607998 w 2143445"/>
                <a:gd name="connsiteY4" fmla="*/ 416561 h 416561"/>
                <a:gd name="connsiteX5" fmla="*/ 0 w 2143445"/>
                <a:gd name="connsiteY5" fmla="*/ 416561 h 416561"/>
                <a:gd name="connsiteX6" fmla="*/ 240503 w 2143445"/>
                <a:gd name="connsiteY6" fmla="*/ 1 h 416561"/>
                <a:gd name="connsiteX7" fmla="*/ 390240 w 2143445"/>
                <a:gd name="connsiteY7" fmla="*/ 1 h 41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445" h="416561">
                  <a:moveTo>
                    <a:pt x="390240" y="0"/>
                  </a:moveTo>
                  <a:lnTo>
                    <a:pt x="2143445" y="0"/>
                  </a:lnTo>
                  <a:lnTo>
                    <a:pt x="2143445" y="416560"/>
                  </a:lnTo>
                  <a:lnTo>
                    <a:pt x="607998" y="416560"/>
                  </a:lnTo>
                  <a:lnTo>
                    <a:pt x="607998" y="416561"/>
                  </a:lnTo>
                  <a:lnTo>
                    <a:pt x="0" y="416561"/>
                  </a:lnTo>
                  <a:lnTo>
                    <a:pt x="240503" y="1"/>
                  </a:lnTo>
                  <a:lnTo>
                    <a:pt x="390240" y="1"/>
                  </a:lnTo>
                  <a:close/>
                </a:path>
              </a:pathLst>
            </a:custGeom>
            <a:solidFill>
              <a:schemeClr val="accent5"/>
            </a:solidFill>
            <a:ln w="9525" cap="flat">
              <a:noFill/>
              <a:prstDash val="solid"/>
              <a:miter/>
            </a:ln>
          </p:spPr>
          <p:txBody>
            <a:bodyPr wrap="square" rtlCol="0" anchor="ctr">
              <a:noAutofit/>
            </a:bodyPr>
            <a:lstStyle/>
            <a:p>
              <a:pPr algn="l" defTabSz="2438372" hangingPunct="1">
                <a:defRPr/>
              </a:pPr>
              <a:endParaRPr lang="en-US" sz="4800" b="1" kern="1200" dirty="0">
                <a:latin typeface="Arial" panose="020B0604020202020204"/>
              </a:endParaRPr>
            </a:p>
          </p:txBody>
        </p:sp>
        <p:sp>
          <p:nvSpPr>
            <p:cNvPr id="104" name="Rectangle 103">
              <a:extLst>
                <a:ext uri="{FF2B5EF4-FFF2-40B4-BE49-F238E27FC236}">
                  <a16:creationId xmlns:a16="http://schemas.microsoft.com/office/drawing/2014/main" id="{026C7EE9-5CA5-9244-A3AA-C955AF766DCD}"/>
                </a:ext>
              </a:extLst>
            </p:cNvPr>
            <p:cNvSpPr/>
            <p:nvPr/>
          </p:nvSpPr>
          <p:spPr>
            <a:xfrm>
              <a:off x="697803" y="2166619"/>
              <a:ext cx="1205908" cy="234704"/>
            </a:xfrm>
            <a:prstGeom prst="rect">
              <a:avLst/>
            </a:prstGeom>
          </p:spPr>
          <p:txBody>
            <a:bodyPr wrap="square">
              <a:spAutoFit/>
            </a:bodyPr>
            <a:lstStyle/>
            <a:p>
              <a:pPr algn="r" defTabSz="2438372" hangingPunct="1">
                <a:defRPr/>
              </a:pPr>
              <a:r>
                <a:rPr lang="en-US" sz="3467" b="1" kern="1200" dirty="0">
                  <a:solidFill>
                    <a:srgbClr val="FFFFFF"/>
                  </a:solidFill>
                  <a:latin typeface="Arial" panose="020B0604020202020204" pitchFamily="34" charset="0"/>
                  <a:cs typeface="Arial" panose="020B0604020202020204" pitchFamily="34" charset="0"/>
                </a:rPr>
                <a:t>Procurement</a:t>
              </a:r>
            </a:p>
          </p:txBody>
        </p:sp>
      </p:grpSp>
      <p:sp>
        <p:nvSpPr>
          <p:cNvPr id="149" name="Freeform 148">
            <a:extLst>
              <a:ext uri="{FF2B5EF4-FFF2-40B4-BE49-F238E27FC236}">
                <a16:creationId xmlns:a16="http://schemas.microsoft.com/office/drawing/2014/main" id="{D0449CC9-A184-5445-93C6-ED6B6B2C49E2}"/>
              </a:ext>
            </a:extLst>
          </p:cNvPr>
          <p:cNvSpPr/>
          <p:nvPr/>
        </p:nvSpPr>
        <p:spPr>
          <a:xfrm>
            <a:off x="14386207" y="8575358"/>
            <a:ext cx="2573501" cy="2229016"/>
          </a:xfrm>
          <a:custGeom>
            <a:avLst/>
            <a:gdLst>
              <a:gd name="connsiteX0" fmla="*/ 273463 w 1088707"/>
              <a:gd name="connsiteY0" fmla="*/ 0 h 942975"/>
              <a:gd name="connsiteX1" fmla="*/ 820388 w 1088707"/>
              <a:gd name="connsiteY1" fmla="*/ 0 h 942975"/>
              <a:gd name="connsiteX2" fmla="*/ 1093851 w 1088707"/>
              <a:gd name="connsiteY2" fmla="*/ 474059 h 942975"/>
              <a:gd name="connsiteX3" fmla="*/ 820388 w 1088707"/>
              <a:gd name="connsiteY3" fmla="*/ 948118 h 942975"/>
              <a:gd name="connsiteX4" fmla="*/ 273463 w 1088707"/>
              <a:gd name="connsiteY4" fmla="*/ 948118 h 942975"/>
              <a:gd name="connsiteX5" fmla="*/ 0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273463" y="0"/>
                </a:moveTo>
                <a:lnTo>
                  <a:pt x="820388" y="0"/>
                </a:lnTo>
                <a:lnTo>
                  <a:pt x="1093851" y="474059"/>
                </a:lnTo>
                <a:lnTo>
                  <a:pt x="820388" y="948118"/>
                </a:lnTo>
                <a:lnTo>
                  <a:pt x="273463" y="948118"/>
                </a:lnTo>
                <a:lnTo>
                  <a:pt x="0" y="474059"/>
                </a:lnTo>
                <a:close/>
              </a:path>
            </a:pathLst>
          </a:custGeom>
          <a:solidFill>
            <a:schemeClr val="bg1">
              <a:lumMod val="95000"/>
            </a:schemeClr>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id="{28DC07AF-69A5-464B-9E56-CB2D7883D423}"/>
              </a:ext>
            </a:extLst>
          </p:cNvPr>
          <p:cNvCxnSpPr>
            <a:cxnSpLocks/>
          </p:cNvCxnSpPr>
          <p:nvPr/>
        </p:nvCxnSpPr>
        <p:spPr>
          <a:xfrm flipV="1">
            <a:off x="8897004" y="7771005"/>
            <a:ext cx="3290259" cy="17650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139E386-09EB-584B-B18E-BC7F89301929}"/>
              </a:ext>
            </a:extLst>
          </p:cNvPr>
          <p:cNvCxnSpPr>
            <a:cxnSpLocks/>
          </p:cNvCxnSpPr>
          <p:nvPr/>
        </p:nvCxnSpPr>
        <p:spPr>
          <a:xfrm>
            <a:off x="8814565" y="6307927"/>
            <a:ext cx="3372443" cy="149137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9CA24B7-6487-B74A-BE25-A7E0B76C1304}"/>
              </a:ext>
            </a:extLst>
          </p:cNvPr>
          <p:cNvGrpSpPr/>
          <p:nvPr/>
        </p:nvGrpSpPr>
        <p:grpSpPr>
          <a:xfrm>
            <a:off x="2491907" y="9219754"/>
            <a:ext cx="6955840" cy="1110829"/>
            <a:chOff x="110368" y="3480959"/>
            <a:chExt cx="2608440" cy="416561"/>
          </a:xfrm>
        </p:grpSpPr>
        <p:sp>
          <p:nvSpPr>
            <p:cNvPr id="114" name="Freeform 113">
              <a:extLst>
                <a:ext uri="{FF2B5EF4-FFF2-40B4-BE49-F238E27FC236}">
                  <a16:creationId xmlns:a16="http://schemas.microsoft.com/office/drawing/2014/main" id="{C21C14A0-0E64-4140-9741-5F88C77D109F}"/>
                </a:ext>
              </a:extLst>
            </p:cNvPr>
            <p:cNvSpPr/>
            <p:nvPr/>
          </p:nvSpPr>
          <p:spPr>
            <a:xfrm>
              <a:off x="110368" y="3480959"/>
              <a:ext cx="2608440" cy="416561"/>
            </a:xfrm>
            <a:custGeom>
              <a:avLst/>
              <a:gdLst>
                <a:gd name="connsiteX0" fmla="*/ 390240 w 2143445"/>
                <a:gd name="connsiteY0" fmla="*/ 0 h 416561"/>
                <a:gd name="connsiteX1" fmla="*/ 2143445 w 2143445"/>
                <a:gd name="connsiteY1" fmla="*/ 0 h 416561"/>
                <a:gd name="connsiteX2" fmla="*/ 2143445 w 2143445"/>
                <a:gd name="connsiteY2" fmla="*/ 416560 h 416561"/>
                <a:gd name="connsiteX3" fmla="*/ 607998 w 2143445"/>
                <a:gd name="connsiteY3" fmla="*/ 416560 h 416561"/>
                <a:gd name="connsiteX4" fmla="*/ 607998 w 2143445"/>
                <a:gd name="connsiteY4" fmla="*/ 416561 h 416561"/>
                <a:gd name="connsiteX5" fmla="*/ 0 w 2143445"/>
                <a:gd name="connsiteY5" fmla="*/ 416561 h 416561"/>
                <a:gd name="connsiteX6" fmla="*/ 240503 w 2143445"/>
                <a:gd name="connsiteY6" fmla="*/ 1 h 416561"/>
                <a:gd name="connsiteX7" fmla="*/ 390240 w 2143445"/>
                <a:gd name="connsiteY7" fmla="*/ 1 h 41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445" h="416561">
                  <a:moveTo>
                    <a:pt x="390240" y="0"/>
                  </a:moveTo>
                  <a:lnTo>
                    <a:pt x="2143445" y="0"/>
                  </a:lnTo>
                  <a:lnTo>
                    <a:pt x="2143445" y="416560"/>
                  </a:lnTo>
                  <a:lnTo>
                    <a:pt x="607998" y="416560"/>
                  </a:lnTo>
                  <a:lnTo>
                    <a:pt x="607998" y="416561"/>
                  </a:lnTo>
                  <a:lnTo>
                    <a:pt x="0" y="416561"/>
                  </a:lnTo>
                  <a:lnTo>
                    <a:pt x="240503" y="1"/>
                  </a:lnTo>
                  <a:lnTo>
                    <a:pt x="390240" y="1"/>
                  </a:lnTo>
                  <a:close/>
                </a:path>
              </a:pathLst>
            </a:custGeom>
            <a:solidFill>
              <a:schemeClr val="accent3"/>
            </a:solidFill>
            <a:ln w="9525" cap="flat">
              <a:noFill/>
              <a:prstDash val="solid"/>
              <a:miter/>
            </a:ln>
          </p:spPr>
          <p:txBody>
            <a:bodyPr wrap="square" rtlCol="0" anchor="ctr">
              <a:noAutofit/>
            </a:bodyPr>
            <a:lstStyle/>
            <a:p>
              <a:pPr algn="l" defTabSz="2438372" hangingPunct="1">
                <a:defRPr/>
              </a:pPr>
              <a:endParaRPr lang="en-US" sz="4800" b="1" kern="1200" dirty="0">
                <a:latin typeface="Arial" panose="020B0604020202020204"/>
              </a:endParaRPr>
            </a:p>
          </p:txBody>
        </p:sp>
        <p:sp>
          <p:nvSpPr>
            <p:cNvPr id="42" name="Rectangle 41">
              <a:extLst>
                <a:ext uri="{FF2B5EF4-FFF2-40B4-BE49-F238E27FC236}">
                  <a16:creationId xmlns:a16="http://schemas.microsoft.com/office/drawing/2014/main" id="{3F09F698-8392-734D-8711-CCC468943BB9}"/>
                </a:ext>
              </a:extLst>
            </p:cNvPr>
            <p:cNvSpPr/>
            <p:nvPr/>
          </p:nvSpPr>
          <p:spPr>
            <a:xfrm>
              <a:off x="240108" y="3547145"/>
              <a:ext cx="1735703" cy="234704"/>
            </a:xfrm>
            <a:prstGeom prst="rect">
              <a:avLst/>
            </a:prstGeom>
          </p:spPr>
          <p:txBody>
            <a:bodyPr wrap="square">
              <a:spAutoFit/>
            </a:bodyPr>
            <a:lstStyle/>
            <a:p>
              <a:pPr algn="r" defTabSz="2438372" hangingPunct="1">
                <a:defRPr/>
              </a:pPr>
              <a:r>
                <a:rPr lang="en-US" sz="3467" b="1" kern="1200" dirty="0">
                  <a:solidFill>
                    <a:srgbClr val="FFFFFF"/>
                  </a:solidFill>
                  <a:latin typeface="Arial" panose="020B0604020202020204" pitchFamily="34" charset="0"/>
                  <a:cs typeface="Arial" panose="020B0604020202020204" pitchFamily="34" charset="0"/>
                </a:rPr>
                <a:t>Human Resources</a:t>
              </a:r>
            </a:p>
          </p:txBody>
        </p:sp>
      </p:grpSp>
      <p:grpSp>
        <p:nvGrpSpPr>
          <p:cNvPr id="40" name="Group 39">
            <a:extLst>
              <a:ext uri="{FF2B5EF4-FFF2-40B4-BE49-F238E27FC236}">
                <a16:creationId xmlns:a16="http://schemas.microsoft.com/office/drawing/2014/main" id="{CCCE5D8E-DC59-184C-9FC7-F06AC514CD5C}"/>
              </a:ext>
            </a:extLst>
          </p:cNvPr>
          <p:cNvGrpSpPr/>
          <p:nvPr/>
        </p:nvGrpSpPr>
        <p:grpSpPr>
          <a:xfrm>
            <a:off x="11491919" y="3219355"/>
            <a:ext cx="1526435" cy="852280"/>
            <a:chOff x="1872343" y="1155637"/>
            <a:chExt cx="597603" cy="333670"/>
          </a:xfrm>
        </p:grpSpPr>
        <p:grpSp>
          <p:nvGrpSpPr>
            <p:cNvPr id="47" name="Graphic 31">
              <a:extLst>
                <a:ext uri="{FF2B5EF4-FFF2-40B4-BE49-F238E27FC236}">
                  <a16:creationId xmlns:a16="http://schemas.microsoft.com/office/drawing/2014/main" id="{1C44FC77-B883-B943-86B2-C4221B773AFC}"/>
                </a:ext>
              </a:extLst>
            </p:cNvPr>
            <p:cNvGrpSpPr/>
            <p:nvPr/>
          </p:nvGrpSpPr>
          <p:grpSpPr>
            <a:xfrm>
              <a:off x="1895094" y="1155637"/>
              <a:ext cx="553211" cy="333670"/>
              <a:chOff x="1895094" y="1155637"/>
              <a:chExt cx="553211" cy="333670"/>
            </a:xfrm>
          </p:grpSpPr>
          <p:sp>
            <p:nvSpPr>
              <p:cNvPr id="57" name="Freeform 56">
                <a:extLst>
                  <a:ext uri="{FF2B5EF4-FFF2-40B4-BE49-F238E27FC236}">
                    <a16:creationId xmlns:a16="http://schemas.microsoft.com/office/drawing/2014/main" id="{84FC5646-ABEC-AD43-861D-2900A7AEF4C3}"/>
                  </a:ext>
                </a:extLst>
              </p:cNvPr>
              <p:cNvSpPr/>
              <p:nvPr/>
            </p:nvSpPr>
            <p:spPr>
              <a:xfrm>
                <a:off x="2304383" y="1406621"/>
                <a:ext cx="65055" cy="95"/>
              </a:xfrm>
              <a:custGeom>
                <a:avLst/>
                <a:gdLst>
                  <a:gd name="connsiteX0" fmla="*/ 0 w 65055"/>
                  <a:gd name="connsiteY0" fmla="*/ 95 h 95"/>
                  <a:gd name="connsiteX1" fmla="*/ 65056 w 65055"/>
                  <a:gd name="connsiteY1" fmla="*/ 0 h 95"/>
                </a:gdLst>
                <a:ahLst/>
                <a:cxnLst>
                  <a:cxn ang="0">
                    <a:pos x="connsiteX0" y="connsiteY0"/>
                  </a:cxn>
                  <a:cxn ang="0">
                    <a:pos x="connsiteX1" y="connsiteY1"/>
                  </a:cxn>
                </a:cxnLst>
                <a:rect l="l" t="t" r="r" b="b"/>
                <a:pathLst>
                  <a:path w="65055" h="95">
                    <a:moveTo>
                      <a:pt x="0" y="95"/>
                    </a:moveTo>
                    <a:lnTo>
                      <a:pt x="65056" y="0"/>
                    </a:lnTo>
                  </a:path>
                </a:pathLst>
              </a:custGeom>
              <a:ln w="1270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58" name="Freeform 57">
                <a:extLst>
                  <a:ext uri="{FF2B5EF4-FFF2-40B4-BE49-F238E27FC236}">
                    <a16:creationId xmlns:a16="http://schemas.microsoft.com/office/drawing/2014/main" id="{0AD97624-A290-0345-B6CB-A7FD9CD4C495}"/>
                  </a:ext>
                </a:extLst>
              </p:cNvPr>
              <p:cNvSpPr/>
              <p:nvPr/>
            </p:nvSpPr>
            <p:spPr>
              <a:xfrm>
                <a:off x="1975675" y="1375855"/>
                <a:ext cx="129825" cy="113452"/>
              </a:xfrm>
              <a:custGeom>
                <a:avLst/>
                <a:gdLst>
                  <a:gd name="connsiteX0" fmla="*/ 129826 w 129825"/>
                  <a:gd name="connsiteY0" fmla="*/ 112395 h 113452"/>
                  <a:gd name="connsiteX1" fmla="*/ 87344 w 129825"/>
                  <a:gd name="connsiteY1" fmla="*/ 93345 h 113452"/>
                  <a:gd name="connsiteX2" fmla="*/ 32956 w 129825"/>
                  <a:gd name="connsiteY2" fmla="*/ 0 h 113452"/>
                  <a:gd name="connsiteX3" fmla="*/ 0 w 129825"/>
                  <a:gd name="connsiteY3" fmla="*/ 0 h 113452"/>
                </a:gdLst>
                <a:ahLst/>
                <a:cxnLst>
                  <a:cxn ang="0">
                    <a:pos x="connsiteX0" y="connsiteY0"/>
                  </a:cxn>
                  <a:cxn ang="0">
                    <a:pos x="connsiteX1" y="connsiteY1"/>
                  </a:cxn>
                  <a:cxn ang="0">
                    <a:pos x="connsiteX2" y="connsiteY2"/>
                  </a:cxn>
                  <a:cxn ang="0">
                    <a:pos x="connsiteX3" y="connsiteY3"/>
                  </a:cxn>
                </a:cxnLst>
                <a:rect l="l" t="t" r="r" b="b"/>
                <a:pathLst>
                  <a:path w="129825" h="113452">
                    <a:moveTo>
                      <a:pt x="129826" y="112395"/>
                    </a:moveTo>
                    <a:cubicBezTo>
                      <a:pt x="112981" y="116441"/>
                      <a:pt x="95527" y="108615"/>
                      <a:pt x="87344" y="93345"/>
                    </a:cubicBezTo>
                    <a:lnTo>
                      <a:pt x="32956" y="0"/>
                    </a:lnTo>
                    <a:lnTo>
                      <a:pt x="0" y="0"/>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59" name="Freeform 58">
                <a:extLst>
                  <a:ext uri="{FF2B5EF4-FFF2-40B4-BE49-F238E27FC236}">
                    <a16:creationId xmlns:a16="http://schemas.microsoft.com/office/drawing/2014/main" id="{F0E71CD9-8146-244E-B28E-E2A9889DC6EF}"/>
                  </a:ext>
                </a:extLst>
              </p:cNvPr>
              <p:cNvSpPr/>
              <p:nvPr/>
            </p:nvSpPr>
            <p:spPr>
              <a:xfrm>
                <a:off x="2158555" y="1391571"/>
                <a:ext cx="32575" cy="58674"/>
              </a:xfrm>
              <a:custGeom>
                <a:avLst/>
                <a:gdLst>
                  <a:gd name="connsiteX0" fmla="*/ 0 w 32575"/>
                  <a:gd name="connsiteY0" fmla="*/ 0 h 58674"/>
                  <a:gd name="connsiteX1" fmla="*/ 32576 w 32575"/>
                  <a:gd name="connsiteY1" fmla="*/ 58674 h 58674"/>
                </a:gdLst>
                <a:ahLst/>
                <a:cxnLst>
                  <a:cxn ang="0">
                    <a:pos x="connsiteX0" y="connsiteY0"/>
                  </a:cxn>
                  <a:cxn ang="0">
                    <a:pos x="connsiteX1" y="connsiteY1"/>
                  </a:cxn>
                </a:cxnLst>
                <a:rect l="l" t="t" r="r" b="b"/>
                <a:pathLst>
                  <a:path w="32575" h="58674">
                    <a:moveTo>
                      <a:pt x="0" y="0"/>
                    </a:moveTo>
                    <a:lnTo>
                      <a:pt x="32576" y="58674"/>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60" name="Freeform 59">
                <a:extLst>
                  <a:ext uri="{FF2B5EF4-FFF2-40B4-BE49-F238E27FC236}">
                    <a16:creationId xmlns:a16="http://schemas.microsoft.com/office/drawing/2014/main" id="{6565B7DE-A566-BA41-80C7-EECCFF5628D4}"/>
                  </a:ext>
                </a:extLst>
              </p:cNvPr>
              <p:cNvSpPr/>
              <p:nvPr/>
            </p:nvSpPr>
            <p:spPr>
              <a:xfrm>
                <a:off x="2111502" y="1429957"/>
                <a:ext cx="21145" cy="36766"/>
              </a:xfrm>
              <a:custGeom>
                <a:avLst/>
                <a:gdLst>
                  <a:gd name="connsiteX0" fmla="*/ 0 w 21145"/>
                  <a:gd name="connsiteY0" fmla="*/ 0 h 36766"/>
                  <a:gd name="connsiteX1" fmla="*/ 21145 w 21145"/>
                  <a:gd name="connsiteY1" fmla="*/ 36767 h 36766"/>
                </a:gdLst>
                <a:ahLst/>
                <a:cxnLst>
                  <a:cxn ang="0">
                    <a:pos x="connsiteX0" y="connsiteY0"/>
                  </a:cxn>
                  <a:cxn ang="0">
                    <a:pos x="connsiteX1" y="connsiteY1"/>
                  </a:cxn>
                </a:cxnLst>
                <a:rect l="l" t="t" r="r" b="b"/>
                <a:pathLst>
                  <a:path w="21145" h="36766">
                    <a:moveTo>
                      <a:pt x="0" y="0"/>
                    </a:moveTo>
                    <a:lnTo>
                      <a:pt x="21145" y="36767"/>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61" name="Freeform 60">
                <a:extLst>
                  <a:ext uri="{FF2B5EF4-FFF2-40B4-BE49-F238E27FC236}">
                    <a16:creationId xmlns:a16="http://schemas.microsoft.com/office/drawing/2014/main" id="{228F7000-A314-2045-822C-864566B2A3C7}"/>
                  </a:ext>
                </a:extLst>
              </p:cNvPr>
              <p:cNvSpPr/>
              <p:nvPr/>
            </p:nvSpPr>
            <p:spPr>
              <a:xfrm>
                <a:off x="2190940" y="1450055"/>
                <a:ext cx="42290" cy="17834"/>
              </a:xfrm>
              <a:custGeom>
                <a:avLst/>
                <a:gdLst>
                  <a:gd name="connsiteX0" fmla="*/ 42291 w 42290"/>
                  <a:gd name="connsiteY0" fmla="*/ 13621 h 17834"/>
                  <a:gd name="connsiteX1" fmla="*/ 0 w 42290"/>
                  <a:gd name="connsiteY1" fmla="*/ 0 h 17834"/>
                </a:gdLst>
                <a:ahLst/>
                <a:cxnLst>
                  <a:cxn ang="0">
                    <a:pos x="connsiteX0" y="connsiteY0"/>
                  </a:cxn>
                  <a:cxn ang="0">
                    <a:pos x="connsiteX1" y="connsiteY1"/>
                  </a:cxn>
                </a:cxnLst>
                <a:rect l="l" t="t" r="r" b="b"/>
                <a:pathLst>
                  <a:path w="42290" h="17834">
                    <a:moveTo>
                      <a:pt x="42291" y="13621"/>
                    </a:moveTo>
                    <a:cubicBezTo>
                      <a:pt x="32766" y="17621"/>
                      <a:pt x="14669" y="25051"/>
                      <a:pt x="0" y="0"/>
                    </a:cubicBez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62" name="Freeform 61">
                <a:extLst>
                  <a:ext uri="{FF2B5EF4-FFF2-40B4-BE49-F238E27FC236}">
                    <a16:creationId xmlns:a16="http://schemas.microsoft.com/office/drawing/2014/main" id="{074083EF-3BFA-A949-AB82-5CBBF25F7D98}"/>
                  </a:ext>
                </a:extLst>
              </p:cNvPr>
              <p:cNvSpPr/>
              <p:nvPr/>
            </p:nvSpPr>
            <p:spPr>
              <a:xfrm>
                <a:off x="2132647" y="1466723"/>
                <a:ext cx="34290" cy="16195"/>
              </a:xfrm>
              <a:custGeom>
                <a:avLst/>
                <a:gdLst>
                  <a:gd name="connsiteX0" fmla="*/ 34290 w 34290"/>
                  <a:gd name="connsiteY0" fmla="*/ 12668 h 16195"/>
                  <a:gd name="connsiteX1" fmla="*/ 0 w 34290"/>
                  <a:gd name="connsiteY1" fmla="*/ 0 h 16195"/>
                </a:gdLst>
                <a:ahLst/>
                <a:cxnLst>
                  <a:cxn ang="0">
                    <a:pos x="connsiteX0" y="connsiteY0"/>
                  </a:cxn>
                  <a:cxn ang="0">
                    <a:pos x="connsiteX1" y="connsiteY1"/>
                  </a:cxn>
                </a:cxnLst>
                <a:rect l="l" t="t" r="r" b="b"/>
                <a:pathLst>
                  <a:path w="34290" h="16195">
                    <a:moveTo>
                      <a:pt x="34290" y="12668"/>
                    </a:moveTo>
                    <a:cubicBezTo>
                      <a:pt x="34290" y="12668"/>
                      <a:pt x="14478" y="26289"/>
                      <a:pt x="0" y="0"/>
                    </a:cubicBez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63" name="Freeform 62">
                <a:extLst>
                  <a:ext uri="{FF2B5EF4-FFF2-40B4-BE49-F238E27FC236}">
                    <a16:creationId xmlns:a16="http://schemas.microsoft.com/office/drawing/2014/main" id="{2710DEB3-D7FD-FF41-BD76-BB9C9CC17651}"/>
                  </a:ext>
                </a:extLst>
              </p:cNvPr>
              <p:cNvSpPr/>
              <p:nvPr/>
            </p:nvSpPr>
            <p:spPr>
              <a:xfrm>
                <a:off x="1975485" y="1186688"/>
                <a:ext cx="107442" cy="9525"/>
              </a:xfrm>
              <a:custGeom>
                <a:avLst/>
                <a:gdLst>
                  <a:gd name="connsiteX0" fmla="*/ 0 w 107442"/>
                  <a:gd name="connsiteY0" fmla="*/ 0 h 9525"/>
                  <a:gd name="connsiteX1" fmla="*/ 107442 w 107442"/>
                  <a:gd name="connsiteY1" fmla="*/ 0 h 9525"/>
                </a:gdLst>
                <a:ahLst/>
                <a:cxnLst>
                  <a:cxn ang="0">
                    <a:pos x="connsiteX0" y="connsiteY0"/>
                  </a:cxn>
                  <a:cxn ang="0">
                    <a:pos x="connsiteX1" y="connsiteY1"/>
                  </a:cxn>
                </a:cxnLst>
                <a:rect l="l" t="t" r="r" b="b"/>
                <a:pathLst>
                  <a:path w="107442" h="9525">
                    <a:moveTo>
                      <a:pt x="0" y="0"/>
                    </a:moveTo>
                    <a:lnTo>
                      <a:pt x="107442" y="0"/>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64" name="Freeform 63">
                <a:extLst>
                  <a:ext uri="{FF2B5EF4-FFF2-40B4-BE49-F238E27FC236}">
                    <a16:creationId xmlns:a16="http://schemas.microsoft.com/office/drawing/2014/main" id="{4C70237E-6A28-3D43-8477-A31FB8352F96}"/>
                  </a:ext>
                </a:extLst>
              </p:cNvPr>
              <p:cNvSpPr/>
              <p:nvPr/>
            </p:nvSpPr>
            <p:spPr>
              <a:xfrm>
                <a:off x="1895094" y="1155637"/>
                <a:ext cx="78200" cy="254793"/>
              </a:xfrm>
              <a:custGeom>
                <a:avLst/>
                <a:gdLst>
                  <a:gd name="connsiteX0" fmla="*/ 571 w 78200"/>
                  <a:gd name="connsiteY0" fmla="*/ 0 h 254793"/>
                  <a:gd name="connsiteX1" fmla="*/ 78200 w 78200"/>
                  <a:gd name="connsiteY1" fmla="*/ 0 h 254793"/>
                  <a:gd name="connsiteX2" fmla="*/ 78200 w 78200"/>
                  <a:gd name="connsiteY2" fmla="*/ 254794 h 254793"/>
                  <a:gd name="connsiteX3" fmla="*/ 0 w 78200"/>
                  <a:gd name="connsiteY3" fmla="*/ 254794 h 254793"/>
                </a:gdLst>
                <a:ahLst/>
                <a:cxnLst>
                  <a:cxn ang="0">
                    <a:pos x="connsiteX0" y="connsiteY0"/>
                  </a:cxn>
                  <a:cxn ang="0">
                    <a:pos x="connsiteX1" y="connsiteY1"/>
                  </a:cxn>
                  <a:cxn ang="0">
                    <a:pos x="connsiteX2" y="connsiteY2"/>
                  </a:cxn>
                  <a:cxn ang="0">
                    <a:pos x="connsiteX3" y="connsiteY3"/>
                  </a:cxn>
                </a:cxnLst>
                <a:rect l="l" t="t" r="r" b="b"/>
                <a:pathLst>
                  <a:path w="78200" h="254793">
                    <a:moveTo>
                      <a:pt x="571" y="0"/>
                    </a:moveTo>
                    <a:lnTo>
                      <a:pt x="78200" y="0"/>
                    </a:lnTo>
                    <a:lnTo>
                      <a:pt x="78200" y="254794"/>
                    </a:lnTo>
                    <a:lnTo>
                      <a:pt x="0" y="254794"/>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65" name="Freeform 64">
                <a:extLst>
                  <a:ext uri="{FF2B5EF4-FFF2-40B4-BE49-F238E27FC236}">
                    <a16:creationId xmlns:a16="http://schemas.microsoft.com/office/drawing/2014/main" id="{01C51DD7-E995-5746-9F0C-5D74C66A8D9F}"/>
                  </a:ext>
                </a:extLst>
              </p:cNvPr>
              <p:cNvSpPr/>
              <p:nvPr/>
            </p:nvSpPr>
            <p:spPr>
              <a:xfrm>
                <a:off x="2370105" y="1177544"/>
                <a:ext cx="78200" cy="254888"/>
              </a:xfrm>
              <a:custGeom>
                <a:avLst/>
                <a:gdLst>
                  <a:gd name="connsiteX0" fmla="*/ 77629 w 78200"/>
                  <a:gd name="connsiteY0" fmla="*/ 0 h 254888"/>
                  <a:gd name="connsiteX1" fmla="*/ 0 w 78200"/>
                  <a:gd name="connsiteY1" fmla="*/ 0 h 254888"/>
                  <a:gd name="connsiteX2" fmla="*/ 0 w 78200"/>
                  <a:gd name="connsiteY2" fmla="*/ 254889 h 254888"/>
                  <a:gd name="connsiteX3" fmla="*/ 78200 w 78200"/>
                  <a:gd name="connsiteY3" fmla="*/ 254889 h 254888"/>
                </a:gdLst>
                <a:ahLst/>
                <a:cxnLst>
                  <a:cxn ang="0">
                    <a:pos x="connsiteX0" y="connsiteY0"/>
                  </a:cxn>
                  <a:cxn ang="0">
                    <a:pos x="connsiteX1" y="connsiteY1"/>
                  </a:cxn>
                  <a:cxn ang="0">
                    <a:pos x="connsiteX2" y="connsiteY2"/>
                  </a:cxn>
                  <a:cxn ang="0">
                    <a:pos x="connsiteX3" y="connsiteY3"/>
                  </a:cxn>
                </a:cxnLst>
                <a:rect l="l" t="t" r="r" b="b"/>
                <a:pathLst>
                  <a:path w="78200" h="254888">
                    <a:moveTo>
                      <a:pt x="77629" y="0"/>
                    </a:moveTo>
                    <a:lnTo>
                      <a:pt x="0" y="0"/>
                    </a:lnTo>
                    <a:lnTo>
                      <a:pt x="0" y="254889"/>
                    </a:lnTo>
                    <a:lnTo>
                      <a:pt x="78200" y="254889"/>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67" name="Freeform 66">
                <a:extLst>
                  <a:ext uri="{FF2B5EF4-FFF2-40B4-BE49-F238E27FC236}">
                    <a16:creationId xmlns:a16="http://schemas.microsoft.com/office/drawing/2014/main" id="{3CBF03DE-3949-A740-852A-FBC5F3007531}"/>
                  </a:ext>
                </a:extLst>
              </p:cNvPr>
              <p:cNvSpPr/>
              <p:nvPr/>
            </p:nvSpPr>
            <p:spPr>
              <a:xfrm>
                <a:off x="2208180" y="1357662"/>
                <a:ext cx="108394" cy="95443"/>
              </a:xfrm>
              <a:custGeom>
                <a:avLst/>
                <a:gdLst>
                  <a:gd name="connsiteX0" fmla="*/ 108394 w 108394"/>
                  <a:gd name="connsiteY0" fmla="*/ 52578 h 95443"/>
                  <a:gd name="connsiteX1" fmla="*/ 45910 w 108394"/>
                  <a:gd name="connsiteY1" fmla="*/ 72104 h 95443"/>
                  <a:gd name="connsiteX2" fmla="*/ 0 w 108394"/>
                  <a:gd name="connsiteY2" fmla="*/ 0 h 95443"/>
                </a:gdLst>
                <a:ahLst/>
                <a:cxnLst>
                  <a:cxn ang="0">
                    <a:pos x="connsiteX0" y="connsiteY0"/>
                  </a:cxn>
                  <a:cxn ang="0">
                    <a:pos x="connsiteX1" y="connsiteY1"/>
                  </a:cxn>
                  <a:cxn ang="0">
                    <a:pos x="connsiteX2" y="connsiteY2"/>
                  </a:cxn>
                </a:cxnLst>
                <a:rect l="l" t="t" r="r" b="b"/>
                <a:pathLst>
                  <a:path w="108394" h="95443">
                    <a:moveTo>
                      <a:pt x="108394" y="52578"/>
                    </a:moveTo>
                    <a:cubicBezTo>
                      <a:pt x="104394" y="63913"/>
                      <a:pt x="78867" y="129730"/>
                      <a:pt x="45910" y="72104"/>
                    </a:cubicBezTo>
                    <a:lnTo>
                      <a:pt x="0" y="0"/>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66" name="Freeform 65">
                <a:extLst>
                  <a:ext uri="{FF2B5EF4-FFF2-40B4-BE49-F238E27FC236}">
                    <a16:creationId xmlns:a16="http://schemas.microsoft.com/office/drawing/2014/main" id="{32022E3C-8251-B84A-9AF9-B5C74C927880}"/>
                  </a:ext>
                </a:extLst>
              </p:cNvPr>
              <p:cNvSpPr/>
              <p:nvPr/>
            </p:nvSpPr>
            <p:spPr>
              <a:xfrm>
                <a:off x="2059209" y="1167352"/>
                <a:ext cx="309562" cy="249650"/>
              </a:xfrm>
              <a:custGeom>
                <a:avLst/>
                <a:gdLst>
                  <a:gd name="connsiteX0" fmla="*/ 251555 w 309562"/>
                  <a:gd name="connsiteY0" fmla="*/ 249650 h 249650"/>
                  <a:gd name="connsiteX1" fmla="*/ 163830 w 309562"/>
                  <a:gd name="connsiteY1" fmla="*/ 82296 h 249650"/>
                  <a:gd name="connsiteX2" fmla="*/ 118491 w 309562"/>
                  <a:gd name="connsiteY2" fmla="*/ 78391 h 249650"/>
                  <a:gd name="connsiteX3" fmla="*/ 66675 w 309562"/>
                  <a:gd name="connsiteY3" fmla="*/ 131064 h 249650"/>
                  <a:gd name="connsiteX4" fmla="*/ 0 w 309562"/>
                  <a:gd name="connsiteY4" fmla="*/ 115348 h 249650"/>
                  <a:gd name="connsiteX5" fmla="*/ 66675 w 309562"/>
                  <a:gd name="connsiteY5" fmla="*/ 28575 h 249650"/>
                  <a:gd name="connsiteX6" fmla="*/ 111442 w 309562"/>
                  <a:gd name="connsiteY6" fmla="*/ 0 h 249650"/>
                  <a:gd name="connsiteX7" fmla="*/ 211455 w 309562"/>
                  <a:gd name="connsiteY7" fmla="*/ 0 h 249650"/>
                  <a:gd name="connsiteX8" fmla="*/ 309562 w 309562"/>
                  <a:gd name="connsiteY8" fmla="*/ 42767 h 2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 h="249650">
                    <a:moveTo>
                      <a:pt x="251555" y="249650"/>
                    </a:moveTo>
                    <a:lnTo>
                      <a:pt x="163830" y="82296"/>
                    </a:lnTo>
                    <a:cubicBezTo>
                      <a:pt x="156305" y="81820"/>
                      <a:pt x="118491" y="78391"/>
                      <a:pt x="118491" y="78391"/>
                    </a:cubicBezTo>
                    <a:lnTo>
                      <a:pt x="66675" y="131064"/>
                    </a:lnTo>
                    <a:cubicBezTo>
                      <a:pt x="23431" y="164116"/>
                      <a:pt x="0" y="115348"/>
                      <a:pt x="0" y="115348"/>
                    </a:cubicBezTo>
                    <a:lnTo>
                      <a:pt x="66675" y="28575"/>
                    </a:lnTo>
                    <a:cubicBezTo>
                      <a:pt x="88963" y="476"/>
                      <a:pt x="111442" y="0"/>
                      <a:pt x="111442" y="0"/>
                    </a:cubicBezTo>
                    <a:lnTo>
                      <a:pt x="211455" y="0"/>
                    </a:lnTo>
                    <a:lnTo>
                      <a:pt x="309562" y="42767"/>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grpSp>
        <p:sp>
          <p:nvSpPr>
            <p:cNvPr id="49" name="Freeform 48">
              <a:extLst>
                <a:ext uri="{FF2B5EF4-FFF2-40B4-BE49-F238E27FC236}">
                  <a16:creationId xmlns:a16="http://schemas.microsoft.com/office/drawing/2014/main" id="{FF8F2B2E-3EFB-7E45-8036-79DE9FE6E4D6}"/>
                </a:ext>
              </a:extLst>
            </p:cNvPr>
            <p:cNvSpPr/>
            <p:nvPr/>
          </p:nvSpPr>
          <p:spPr>
            <a:xfrm>
              <a:off x="1872343" y="1306849"/>
              <a:ext cx="85313" cy="73893"/>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2"/>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sp>
          <p:nvSpPr>
            <p:cNvPr id="50" name="Freeform 49">
              <a:extLst>
                <a:ext uri="{FF2B5EF4-FFF2-40B4-BE49-F238E27FC236}">
                  <a16:creationId xmlns:a16="http://schemas.microsoft.com/office/drawing/2014/main" id="{496A7EC6-40A1-AA4D-A550-7E553C2DE8FD}"/>
                </a:ext>
              </a:extLst>
            </p:cNvPr>
            <p:cNvSpPr/>
            <p:nvPr/>
          </p:nvSpPr>
          <p:spPr>
            <a:xfrm>
              <a:off x="2384633" y="1333244"/>
              <a:ext cx="85313" cy="73893"/>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2"/>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grpSp>
      <p:grpSp>
        <p:nvGrpSpPr>
          <p:cNvPr id="101" name="Group 100">
            <a:extLst>
              <a:ext uri="{FF2B5EF4-FFF2-40B4-BE49-F238E27FC236}">
                <a16:creationId xmlns:a16="http://schemas.microsoft.com/office/drawing/2014/main" id="{BAB4F623-5B60-5049-9CFB-6688D345FD34}"/>
              </a:ext>
            </a:extLst>
          </p:cNvPr>
          <p:cNvGrpSpPr/>
          <p:nvPr/>
        </p:nvGrpSpPr>
        <p:grpSpPr>
          <a:xfrm>
            <a:off x="15144795" y="5594026"/>
            <a:ext cx="1311248" cy="910741"/>
            <a:chOff x="2379586" y="475699"/>
            <a:chExt cx="491718" cy="341528"/>
          </a:xfrm>
        </p:grpSpPr>
        <p:sp>
          <p:nvSpPr>
            <p:cNvPr id="102" name="Graphic 28">
              <a:extLst>
                <a:ext uri="{FF2B5EF4-FFF2-40B4-BE49-F238E27FC236}">
                  <a16:creationId xmlns:a16="http://schemas.microsoft.com/office/drawing/2014/main" id="{D8722E4B-53CD-3343-A1F5-40D0DFC87129}"/>
                </a:ext>
              </a:extLst>
            </p:cNvPr>
            <p:cNvSpPr/>
            <p:nvPr/>
          </p:nvSpPr>
          <p:spPr>
            <a:xfrm>
              <a:off x="2706836" y="551957"/>
              <a:ext cx="81214" cy="140806"/>
            </a:xfrm>
            <a:custGeom>
              <a:avLst/>
              <a:gdLst>
                <a:gd name="connsiteX0" fmla="*/ 387212 w 774423"/>
                <a:gd name="connsiteY0" fmla="*/ 1342670 h 1342670"/>
                <a:gd name="connsiteX1" fmla="*/ 774424 w 774423"/>
                <a:gd name="connsiteY1" fmla="*/ 671335 h 1342670"/>
                <a:gd name="connsiteX2" fmla="*/ 387212 w 774423"/>
                <a:gd name="connsiteY2" fmla="*/ 0 h 1342670"/>
                <a:gd name="connsiteX3" fmla="*/ 0 w 774423"/>
                <a:gd name="connsiteY3" fmla="*/ 671335 h 1342670"/>
              </a:gdLst>
              <a:ahLst/>
              <a:cxnLst>
                <a:cxn ang="0">
                  <a:pos x="connsiteX0" y="connsiteY0"/>
                </a:cxn>
                <a:cxn ang="0">
                  <a:pos x="connsiteX1" y="connsiteY1"/>
                </a:cxn>
                <a:cxn ang="0">
                  <a:pos x="connsiteX2" y="connsiteY2"/>
                </a:cxn>
                <a:cxn ang="0">
                  <a:pos x="connsiteX3" y="connsiteY3"/>
                </a:cxn>
              </a:cxnLst>
              <a:rect l="l" t="t" r="r" b="b"/>
              <a:pathLst>
                <a:path w="774423" h="1342670">
                  <a:moveTo>
                    <a:pt x="387212" y="1342670"/>
                  </a:moveTo>
                  <a:lnTo>
                    <a:pt x="774424" y="671335"/>
                  </a:lnTo>
                  <a:lnTo>
                    <a:pt x="387212" y="0"/>
                  </a:lnTo>
                  <a:lnTo>
                    <a:pt x="0" y="671335"/>
                  </a:lnTo>
                  <a:close/>
                </a:path>
              </a:pathLst>
            </a:custGeom>
            <a:solidFill>
              <a:schemeClr val="accent6"/>
            </a:solidFill>
            <a:ln w="2563" cap="flat">
              <a:noFill/>
              <a:prstDash val="solid"/>
              <a:miter/>
            </a:ln>
          </p:spPr>
          <p:txBody>
            <a:bodyPr rtlCol="0" anchor="ctr"/>
            <a:lstStyle/>
            <a:p>
              <a:pPr algn="l" defTabSz="2438372" hangingPunct="1">
                <a:defRPr/>
              </a:pPr>
              <a:endParaRPr lang="en-US" sz="4800" kern="1200">
                <a:latin typeface="Arial" panose="020B0604020202020204"/>
              </a:endParaRPr>
            </a:p>
          </p:txBody>
        </p:sp>
        <p:grpSp>
          <p:nvGrpSpPr>
            <p:cNvPr id="103" name="Graphic 892">
              <a:extLst>
                <a:ext uri="{FF2B5EF4-FFF2-40B4-BE49-F238E27FC236}">
                  <a16:creationId xmlns:a16="http://schemas.microsoft.com/office/drawing/2014/main" id="{A22F51CB-FEAB-5843-BA8D-BE79C46A0FFD}"/>
                </a:ext>
              </a:extLst>
            </p:cNvPr>
            <p:cNvGrpSpPr/>
            <p:nvPr/>
          </p:nvGrpSpPr>
          <p:grpSpPr>
            <a:xfrm>
              <a:off x="2379586" y="475699"/>
              <a:ext cx="491718" cy="341528"/>
              <a:chOff x="2379586" y="475699"/>
              <a:chExt cx="491718" cy="341528"/>
            </a:xfrm>
            <a:noFill/>
          </p:grpSpPr>
          <p:sp>
            <p:nvSpPr>
              <p:cNvPr id="105" name="Freeform 104">
                <a:extLst>
                  <a:ext uri="{FF2B5EF4-FFF2-40B4-BE49-F238E27FC236}">
                    <a16:creationId xmlns:a16="http://schemas.microsoft.com/office/drawing/2014/main" id="{23C2A30B-54BE-F54F-A2C3-2CEECD4FB3A1}"/>
                  </a:ext>
                </a:extLst>
              </p:cNvPr>
              <p:cNvSpPr/>
              <p:nvPr/>
            </p:nvSpPr>
            <p:spPr>
              <a:xfrm>
                <a:off x="2546921" y="475699"/>
                <a:ext cx="196138" cy="296265"/>
              </a:xfrm>
              <a:custGeom>
                <a:avLst/>
                <a:gdLst>
                  <a:gd name="connsiteX0" fmla="*/ 0 w 196138"/>
                  <a:gd name="connsiteY0" fmla="*/ 212598 h 296265"/>
                  <a:gd name="connsiteX1" fmla="*/ 196139 w 196138"/>
                  <a:gd name="connsiteY1" fmla="*/ 296266 h 296265"/>
                  <a:gd name="connsiteX2" fmla="*/ 196139 w 196138"/>
                  <a:gd name="connsiteY2" fmla="*/ 0 h 296265"/>
                  <a:gd name="connsiteX3" fmla="*/ 0 w 196138"/>
                  <a:gd name="connsiteY3" fmla="*/ 83668 h 296265"/>
                </a:gdLst>
                <a:ahLst/>
                <a:cxnLst>
                  <a:cxn ang="0">
                    <a:pos x="connsiteX0" y="connsiteY0"/>
                  </a:cxn>
                  <a:cxn ang="0">
                    <a:pos x="connsiteX1" y="connsiteY1"/>
                  </a:cxn>
                  <a:cxn ang="0">
                    <a:pos x="connsiteX2" y="connsiteY2"/>
                  </a:cxn>
                  <a:cxn ang="0">
                    <a:pos x="connsiteX3" y="connsiteY3"/>
                  </a:cxn>
                </a:cxnLst>
                <a:rect l="l" t="t" r="r" b="b"/>
                <a:pathLst>
                  <a:path w="196138" h="296265">
                    <a:moveTo>
                      <a:pt x="0" y="212598"/>
                    </a:moveTo>
                    <a:cubicBezTo>
                      <a:pt x="0" y="212598"/>
                      <a:pt x="88468" y="213970"/>
                      <a:pt x="196139" y="296266"/>
                    </a:cubicBezTo>
                    <a:lnTo>
                      <a:pt x="196139" y="0"/>
                    </a:lnTo>
                    <a:cubicBezTo>
                      <a:pt x="97384" y="82296"/>
                      <a:pt x="0" y="83668"/>
                      <a:pt x="0" y="83668"/>
                    </a:cubicBez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107" name="Freeform 106">
                <a:extLst>
                  <a:ext uri="{FF2B5EF4-FFF2-40B4-BE49-F238E27FC236}">
                    <a16:creationId xmlns:a16="http://schemas.microsoft.com/office/drawing/2014/main" id="{36999AAF-9ACD-A046-9CD1-4BA23B543024}"/>
                  </a:ext>
                </a:extLst>
              </p:cNvPr>
              <p:cNvSpPr/>
              <p:nvPr/>
            </p:nvSpPr>
            <p:spPr>
              <a:xfrm>
                <a:off x="2428278" y="690355"/>
                <a:ext cx="115900" cy="126873"/>
              </a:xfrm>
              <a:custGeom>
                <a:avLst/>
                <a:gdLst>
                  <a:gd name="connsiteX0" fmla="*/ 0 w 115900"/>
                  <a:gd name="connsiteY0" fmla="*/ 0 h 126873"/>
                  <a:gd name="connsiteX1" fmla="*/ 55550 w 115900"/>
                  <a:gd name="connsiteY1" fmla="*/ 126873 h 126873"/>
                  <a:gd name="connsiteX2" fmla="*/ 115900 w 115900"/>
                  <a:gd name="connsiteY2" fmla="*/ 126873 h 126873"/>
                  <a:gd name="connsiteX3" fmla="*/ 83668 w 115900"/>
                  <a:gd name="connsiteY3" fmla="*/ 2743 h 126873"/>
                </a:gdLst>
                <a:ahLst/>
                <a:cxnLst>
                  <a:cxn ang="0">
                    <a:pos x="connsiteX0" y="connsiteY0"/>
                  </a:cxn>
                  <a:cxn ang="0">
                    <a:pos x="connsiteX1" y="connsiteY1"/>
                  </a:cxn>
                  <a:cxn ang="0">
                    <a:pos x="connsiteX2" y="connsiteY2"/>
                  </a:cxn>
                  <a:cxn ang="0">
                    <a:pos x="connsiteX3" y="connsiteY3"/>
                  </a:cxn>
                </a:cxnLst>
                <a:rect l="l" t="t" r="r" b="b"/>
                <a:pathLst>
                  <a:path w="115900" h="126873">
                    <a:moveTo>
                      <a:pt x="0" y="0"/>
                    </a:moveTo>
                    <a:lnTo>
                      <a:pt x="55550" y="126873"/>
                    </a:lnTo>
                    <a:lnTo>
                      <a:pt x="115900" y="126873"/>
                    </a:lnTo>
                    <a:lnTo>
                      <a:pt x="83668" y="2743"/>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grpSp>
            <p:nvGrpSpPr>
              <p:cNvPr id="109" name="Graphic 892">
                <a:extLst>
                  <a:ext uri="{FF2B5EF4-FFF2-40B4-BE49-F238E27FC236}">
                    <a16:creationId xmlns:a16="http://schemas.microsoft.com/office/drawing/2014/main" id="{9B4C0BEF-ED37-164B-9DA8-E82BA7DECAD1}"/>
                  </a:ext>
                </a:extLst>
              </p:cNvPr>
              <p:cNvGrpSpPr/>
              <p:nvPr/>
            </p:nvGrpSpPr>
            <p:grpSpPr>
              <a:xfrm>
                <a:off x="2795867" y="528506"/>
                <a:ext cx="75438" cy="189280"/>
                <a:chOff x="2795867" y="528506"/>
                <a:chExt cx="75438" cy="189280"/>
              </a:xfrm>
              <a:noFill/>
            </p:grpSpPr>
            <p:sp>
              <p:nvSpPr>
                <p:cNvPr id="113" name="Freeform 112">
                  <a:extLst>
                    <a:ext uri="{FF2B5EF4-FFF2-40B4-BE49-F238E27FC236}">
                      <a16:creationId xmlns:a16="http://schemas.microsoft.com/office/drawing/2014/main" id="{E391B8DE-745C-8C4C-B187-5CF41845BD36}"/>
                    </a:ext>
                  </a:extLst>
                </p:cNvPr>
                <p:cNvSpPr/>
                <p:nvPr/>
              </p:nvSpPr>
              <p:spPr>
                <a:xfrm>
                  <a:off x="2795867" y="562110"/>
                  <a:ext cx="24688" cy="122758"/>
                </a:xfrm>
                <a:custGeom>
                  <a:avLst/>
                  <a:gdLst>
                    <a:gd name="connsiteX0" fmla="*/ 686 w 24688"/>
                    <a:gd name="connsiteY0" fmla="*/ 0 h 122758"/>
                    <a:gd name="connsiteX1" fmla="*/ 24689 w 24688"/>
                    <a:gd name="connsiteY1" fmla="*/ 61036 h 122758"/>
                    <a:gd name="connsiteX2" fmla="*/ 0 w 24688"/>
                    <a:gd name="connsiteY2" fmla="*/ 122758 h 122758"/>
                  </a:gdLst>
                  <a:ahLst/>
                  <a:cxnLst>
                    <a:cxn ang="0">
                      <a:pos x="connsiteX0" y="connsiteY0"/>
                    </a:cxn>
                    <a:cxn ang="0">
                      <a:pos x="connsiteX1" y="connsiteY1"/>
                    </a:cxn>
                    <a:cxn ang="0">
                      <a:pos x="connsiteX2" y="connsiteY2"/>
                    </a:cxn>
                  </a:cxnLst>
                  <a:rect l="l" t="t" r="r" b="b"/>
                  <a:pathLst>
                    <a:path w="24688" h="122758">
                      <a:moveTo>
                        <a:pt x="686" y="0"/>
                      </a:moveTo>
                      <a:cubicBezTo>
                        <a:pt x="15773" y="15773"/>
                        <a:pt x="24689" y="37719"/>
                        <a:pt x="24689" y="61036"/>
                      </a:cubicBezTo>
                      <a:cubicBezTo>
                        <a:pt x="24689" y="85039"/>
                        <a:pt x="15088" y="106985"/>
                        <a:pt x="0" y="122758"/>
                      </a:cubicBezTo>
                    </a:path>
                  </a:pathLst>
                </a:custGeom>
                <a:noFill/>
                <a:ln w="19050" cap="flat">
                  <a:solidFill>
                    <a:schemeClr val="tx2"/>
                  </a:solidFill>
                  <a:prstDash val="solid"/>
                  <a:miter/>
                </a:ln>
              </p:spPr>
              <p:txBody>
                <a:bodyPr rtlCol="0" anchor="ctr"/>
                <a:lstStyle/>
                <a:p>
                  <a:pPr algn="l" defTabSz="2438372" hangingPunct="1">
                    <a:defRPr/>
                  </a:pPr>
                  <a:endParaRPr lang="en-US" sz="4800" kern="1200">
                    <a:latin typeface="Arial" panose="020B0604020202020204"/>
                  </a:endParaRPr>
                </a:p>
              </p:txBody>
            </p:sp>
            <p:sp>
              <p:nvSpPr>
                <p:cNvPr id="117" name="Freeform 116">
                  <a:extLst>
                    <a:ext uri="{FF2B5EF4-FFF2-40B4-BE49-F238E27FC236}">
                      <a16:creationId xmlns:a16="http://schemas.microsoft.com/office/drawing/2014/main" id="{A3DEC423-53D4-8D44-B824-87114C3C742A}"/>
                    </a:ext>
                  </a:extLst>
                </p:cNvPr>
                <p:cNvSpPr/>
                <p:nvPr/>
              </p:nvSpPr>
              <p:spPr>
                <a:xfrm>
                  <a:off x="2833586" y="528506"/>
                  <a:ext cx="37719" cy="189280"/>
                </a:xfrm>
                <a:custGeom>
                  <a:avLst/>
                  <a:gdLst>
                    <a:gd name="connsiteX0" fmla="*/ 0 w 37719"/>
                    <a:gd name="connsiteY0" fmla="*/ 0 h 189280"/>
                    <a:gd name="connsiteX1" fmla="*/ 37719 w 37719"/>
                    <a:gd name="connsiteY1" fmla="*/ 94640 h 189280"/>
                    <a:gd name="connsiteX2" fmla="*/ 686 w 37719"/>
                    <a:gd name="connsiteY2" fmla="*/ 189281 h 189280"/>
                  </a:gdLst>
                  <a:ahLst/>
                  <a:cxnLst>
                    <a:cxn ang="0">
                      <a:pos x="connsiteX0" y="connsiteY0"/>
                    </a:cxn>
                    <a:cxn ang="0">
                      <a:pos x="connsiteX1" y="connsiteY1"/>
                    </a:cxn>
                    <a:cxn ang="0">
                      <a:pos x="connsiteX2" y="connsiteY2"/>
                    </a:cxn>
                  </a:cxnLst>
                  <a:rect l="l" t="t" r="r" b="b"/>
                  <a:pathLst>
                    <a:path w="37719" h="189280">
                      <a:moveTo>
                        <a:pt x="0" y="0"/>
                      </a:moveTo>
                      <a:cubicBezTo>
                        <a:pt x="23317" y="24689"/>
                        <a:pt x="37719" y="58293"/>
                        <a:pt x="37719" y="94640"/>
                      </a:cubicBezTo>
                      <a:cubicBezTo>
                        <a:pt x="37719" y="130988"/>
                        <a:pt x="23317" y="164592"/>
                        <a:pt x="686" y="189281"/>
                      </a:cubicBezTo>
                    </a:path>
                  </a:pathLst>
                </a:custGeom>
                <a:noFill/>
                <a:ln w="19050" cap="flat">
                  <a:solidFill>
                    <a:schemeClr val="tx2"/>
                  </a:solidFill>
                  <a:prstDash val="solid"/>
                  <a:miter/>
                </a:ln>
              </p:spPr>
              <p:txBody>
                <a:bodyPr rtlCol="0" anchor="ctr"/>
                <a:lstStyle/>
                <a:p>
                  <a:pPr algn="l" defTabSz="2438372" hangingPunct="1">
                    <a:defRPr/>
                  </a:pPr>
                  <a:endParaRPr lang="en-US" sz="4800" kern="1200">
                    <a:latin typeface="Arial" panose="020B0604020202020204"/>
                  </a:endParaRPr>
                </a:p>
              </p:txBody>
            </p:sp>
          </p:grpSp>
          <p:sp>
            <p:nvSpPr>
              <p:cNvPr id="111" name="Freeform 110">
                <a:extLst>
                  <a:ext uri="{FF2B5EF4-FFF2-40B4-BE49-F238E27FC236}">
                    <a16:creationId xmlns:a16="http://schemas.microsoft.com/office/drawing/2014/main" id="{1219FEE4-FDF5-ED40-80DA-9B22DD86EA6A}"/>
                  </a:ext>
                </a:extLst>
              </p:cNvPr>
              <p:cNvSpPr/>
              <p:nvPr/>
            </p:nvSpPr>
            <p:spPr>
              <a:xfrm>
                <a:off x="2379586" y="555938"/>
                <a:ext cx="133045" cy="135788"/>
              </a:xfrm>
              <a:custGeom>
                <a:avLst/>
                <a:gdLst>
                  <a:gd name="connsiteX0" fmla="*/ 68580 w 133045"/>
                  <a:gd name="connsiteY0" fmla="*/ 0 h 135788"/>
                  <a:gd name="connsiteX1" fmla="*/ 0 w 133045"/>
                  <a:gd name="connsiteY1" fmla="*/ 67894 h 135788"/>
                  <a:gd name="connsiteX2" fmla="*/ 68580 w 133045"/>
                  <a:gd name="connsiteY2" fmla="*/ 135788 h 135788"/>
                  <a:gd name="connsiteX3" fmla="*/ 133045 w 133045"/>
                  <a:gd name="connsiteY3" fmla="*/ 135788 h 135788"/>
                  <a:gd name="connsiteX4" fmla="*/ 133045 w 133045"/>
                  <a:gd name="connsiteY4" fmla="*/ 0 h 135788"/>
                  <a:gd name="connsiteX5" fmla="*/ 68580 w 133045"/>
                  <a:gd name="connsiteY5" fmla="*/ 0 h 13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45" h="135788">
                    <a:moveTo>
                      <a:pt x="68580" y="0"/>
                    </a:moveTo>
                    <a:cubicBezTo>
                      <a:pt x="30861" y="0"/>
                      <a:pt x="0" y="30861"/>
                      <a:pt x="0" y="67894"/>
                    </a:cubicBezTo>
                    <a:cubicBezTo>
                      <a:pt x="0" y="104927"/>
                      <a:pt x="30861" y="135788"/>
                      <a:pt x="68580" y="135788"/>
                    </a:cubicBezTo>
                    <a:lnTo>
                      <a:pt x="133045" y="135788"/>
                    </a:lnTo>
                    <a:lnTo>
                      <a:pt x="133045" y="0"/>
                    </a:lnTo>
                    <a:lnTo>
                      <a:pt x="68580" y="0"/>
                    </a:lnTo>
                    <a:close/>
                  </a:path>
                </a:pathLst>
              </a:custGeom>
              <a:noFill/>
              <a:ln w="19050" cap="flat">
                <a:solidFill>
                  <a:schemeClr val="tx2"/>
                </a:solidFill>
                <a:prstDash val="solid"/>
                <a:miter/>
              </a:ln>
            </p:spPr>
            <p:txBody>
              <a:bodyPr rtlCol="0" anchor="ctr"/>
              <a:lstStyle/>
              <a:p>
                <a:pPr algn="l" defTabSz="2438372" hangingPunct="1">
                  <a:defRPr/>
                </a:pPr>
                <a:endParaRPr lang="en-US" sz="4800" kern="1200">
                  <a:latin typeface="Arial" panose="020B0604020202020204"/>
                </a:endParaRPr>
              </a:p>
            </p:txBody>
          </p:sp>
        </p:grpSp>
      </p:grpSp>
      <p:sp>
        <p:nvSpPr>
          <p:cNvPr id="151" name="Freeform 150">
            <a:extLst>
              <a:ext uri="{FF2B5EF4-FFF2-40B4-BE49-F238E27FC236}">
                <a16:creationId xmlns:a16="http://schemas.microsoft.com/office/drawing/2014/main" id="{6AD0E70F-CD79-624E-A2B0-5DC144F14144}"/>
              </a:ext>
            </a:extLst>
          </p:cNvPr>
          <p:cNvSpPr/>
          <p:nvPr/>
        </p:nvSpPr>
        <p:spPr>
          <a:xfrm>
            <a:off x="7286956" y="8677382"/>
            <a:ext cx="2573501" cy="2229016"/>
          </a:xfrm>
          <a:custGeom>
            <a:avLst/>
            <a:gdLst>
              <a:gd name="connsiteX0" fmla="*/ 273463 w 1088707"/>
              <a:gd name="connsiteY0" fmla="*/ 0 h 942975"/>
              <a:gd name="connsiteX1" fmla="*/ 820388 w 1088707"/>
              <a:gd name="connsiteY1" fmla="*/ 0 h 942975"/>
              <a:gd name="connsiteX2" fmla="*/ 1093851 w 1088707"/>
              <a:gd name="connsiteY2" fmla="*/ 474059 h 942975"/>
              <a:gd name="connsiteX3" fmla="*/ 820388 w 1088707"/>
              <a:gd name="connsiteY3" fmla="*/ 948118 h 942975"/>
              <a:gd name="connsiteX4" fmla="*/ 273463 w 1088707"/>
              <a:gd name="connsiteY4" fmla="*/ 948118 h 942975"/>
              <a:gd name="connsiteX5" fmla="*/ 0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273463" y="0"/>
                </a:moveTo>
                <a:lnTo>
                  <a:pt x="820388" y="0"/>
                </a:lnTo>
                <a:lnTo>
                  <a:pt x="1093851" y="474059"/>
                </a:lnTo>
                <a:lnTo>
                  <a:pt x="820388" y="948118"/>
                </a:lnTo>
                <a:lnTo>
                  <a:pt x="273463" y="948118"/>
                </a:lnTo>
                <a:lnTo>
                  <a:pt x="0" y="474059"/>
                </a:lnTo>
                <a:close/>
              </a:path>
            </a:pathLst>
          </a:custGeom>
          <a:solidFill>
            <a:schemeClr val="bg1">
              <a:lumMod val="95000"/>
            </a:schemeClr>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grpSp>
        <p:nvGrpSpPr>
          <p:cNvPr id="127" name="Group 126">
            <a:extLst>
              <a:ext uri="{FF2B5EF4-FFF2-40B4-BE49-F238E27FC236}">
                <a16:creationId xmlns:a16="http://schemas.microsoft.com/office/drawing/2014/main" id="{B474F9F0-D517-924B-A3E7-054BA2D73CB8}"/>
              </a:ext>
            </a:extLst>
          </p:cNvPr>
          <p:cNvGrpSpPr/>
          <p:nvPr/>
        </p:nvGrpSpPr>
        <p:grpSpPr>
          <a:xfrm>
            <a:off x="11233357" y="10965026"/>
            <a:ext cx="1828800" cy="1828800"/>
            <a:chOff x="3886200" y="979520"/>
            <a:chExt cx="685800" cy="685800"/>
          </a:xfrm>
        </p:grpSpPr>
        <p:grpSp>
          <p:nvGrpSpPr>
            <p:cNvPr id="128" name="Graphic 37">
              <a:extLst>
                <a:ext uri="{FF2B5EF4-FFF2-40B4-BE49-F238E27FC236}">
                  <a16:creationId xmlns:a16="http://schemas.microsoft.com/office/drawing/2014/main" id="{DD9B77B6-7495-F244-B753-B6EA8D2F4055}"/>
                </a:ext>
              </a:extLst>
            </p:cNvPr>
            <p:cNvGrpSpPr/>
            <p:nvPr/>
          </p:nvGrpSpPr>
          <p:grpSpPr>
            <a:xfrm>
              <a:off x="3886200" y="979520"/>
              <a:ext cx="685800" cy="685800"/>
              <a:chOff x="3886200" y="979520"/>
              <a:chExt cx="685800" cy="685800"/>
            </a:xfrm>
          </p:grpSpPr>
          <p:sp>
            <p:nvSpPr>
              <p:cNvPr id="130" name="Freeform 129">
                <a:extLst>
                  <a:ext uri="{FF2B5EF4-FFF2-40B4-BE49-F238E27FC236}">
                    <a16:creationId xmlns:a16="http://schemas.microsoft.com/office/drawing/2014/main" id="{9A4799F9-7FE8-8E48-8764-CFCD458E0EFD}"/>
                  </a:ext>
                </a:extLst>
              </p:cNvPr>
              <p:cNvSpPr/>
              <p:nvPr/>
            </p:nvSpPr>
            <p:spPr>
              <a:xfrm>
                <a:off x="4126230" y="1154399"/>
                <a:ext cx="56959" cy="85439"/>
              </a:xfrm>
              <a:custGeom>
                <a:avLst/>
                <a:gdLst>
                  <a:gd name="connsiteX0" fmla="*/ 48387 w 56959"/>
                  <a:gd name="connsiteY0" fmla="*/ 85439 h 85439"/>
                  <a:gd name="connsiteX1" fmla="*/ 0 w 56959"/>
                  <a:gd name="connsiteY1" fmla="*/ 0 h 85439"/>
                  <a:gd name="connsiteX2" fmla="*/ 56959 w 56959"/>
                  <a:gd name="connsiteY2" fmla="*/ 18288 h 85439"/>
                </a:gdLst>
                <a:ahLst/>
                <a:cxnLst>
                  <a:cxn ang="0">
                    <a:pos x="connsiteX0" y="connsiteY0"/>
                  </a:cxn>
                  <a:cxn ang="0">
                    <a:pos x="connsiteX1" y="connsiteY1"/>
                  </a:cxn>
                  <a:cxn ang="0">
                    <a:pos x="connsiteX2" y="connsiteY2"/>
                  </a:cxn>
                </a:cxnLst>
                <a:rect l="l" t="t" r="r" b="b"/>
                <a:pathLst>
                  <a:path w="56959" h="85439">
                    <a:moveTo>
                      <a:pt x="48387" y="85439"/>
                    </a:moveTo>
                    <a:lnTo>
                      <a:pt x="0" y="0"/>
                    </a:lnTo>
                    <a:lnTo>
                      <a:pt x="56959" y="18288"/>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131" name="Freeform 130">
                <a:extLst>
                  <a:ext uri="{FF2B5EF4-FFF2-40B4-BE49-F238E27FC236}">
                    <a16:creationId xmlns:a16="http://schemas.microsoft.com/office/drawing/2014/main" id="{635AD9C9-773D-8C42-BA33-A2AD9E28B50B}"/>
                  </a:ext>
                </a:extLst>
              </p:cNvPr>
              <p:cNvSpPr/>
              <p:nvPr/>
            </p:nvSpPr>
            <p:spPr>
              <a:xfrm>
                <a:off x="4206430" y="1120775"/>
                <a:ext cx="122777" cy="111061"/>
              </a:xfrm>
              <a:custGeom>
                <a:avLst/>
                <a:gdLst>
                  <a:gd name="connsiteX0" fmla="*/ 0 w 122777"/>
                  <a:gd name="connsiteY0" fmla="*/ 77533 h 111061"/>
                  <a:gd name="connsiteX1" fmla="*/ 22860 w 122777"/>
                  <a:gd name="connsiteY1" fmla="*/ 0 h 111061"/>
                  <a:gd name="connsiteX2" fmla="*/ 48578 w 122777"/>
                  <a:gd name="connsiteY2" fmla="*/ 65246 h 111061"/>
                  <a:gd name="connsiteX3" fmla="*/ 122777 w 122777"/>
                  <a:gd name="connsiteY3" fmla="*/ 40862 h 111061"/>
                  <a:gd name="connsiteX4" fmla="*/ 60389 w 122777"/>
                  <a:gd name="connsiteY4" fmla="*/ 110966 h 111061"/>
                  <a:gd name="connsiteX5" fmla="*/ 14764 w 122777"/>
                  <a:gd name="connsiteY5" fmla="*/ 111062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77" h="111061">
                    <a:moveTo>
                      <a:pt x="0" y="77533"/>
                    </a:moveTo>
                    <a:lnTo>
                      <a:pt x="22860" y="0"/>
                    </a:lnTo>
                    <a:lnTo>
                      <a:pt x="48578" y="65246"/>
                    </a:lnTo>
                    <a:lnTo>
                      <a:pt x="122777" y="40862"/>
                    </a:lnTo>
                    <a:lnTo>
                      <a:pt x="60389" y="110966"/>
                    </a:lnTo>
                    <a:lnTo>
                      <a:pt x="14764" y="111062"/>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132" name="Freeform 131">
                <a:extLst>
                  <a:ext uri="{FF2B5EF4-FFF2-40B4-BE49-F238E27FC236}">
                    <a16:creationId xmlns:a16="http://schemas.microsoft.com/office/drawing/2014/main" id="{146C8491-BD0E-404F-B20F-CC8B74EA2F1E}"/>
                  </a:ext>
                </a:extLst>
              </p:cNvPr>
              <p:cNvSpPr/>
              <p:nvPr/>
            </p:nvSpPr>
            <p:spPr>
              <a:xfrm>
                <a:off x="4083354" y="1231805"/>
                <a:ext cx="291491" cy="292258"/>
              </a:xfrm>
              <a:custGeom>
                <a:avLst/>
                <a:gdLst>
                  <a:gd name="connsiteX0" fmla="*/ 156795 w 291491"/>
                  <a:gd name="connsiteY0" fmla="*/ 31 h 292258"/>
                  <a:gd name="connsiteX1" fmla="*/ 275163 w 291491"/>
                  <a:gd name="connsiteY1" fmla="*/ 113060 h 292258"/>
                  <a:gd name="connsiteX2" fmla="*/ 275191 w 291491"/>
                  <a:gd name="connsiteY2" fmla="*/ 114903 h 292258"/>
                  <a:gd name="connsiteX3" fmla="*/ 275191 w 291491"/>
                  <a:gd name="connsiteY3" fmla="*/ 228441 h 292258"/>
                  <a:gd name="connsiteX4" fmla="*/ 287287 w 291491"/>
                  <a:gd name="connsiteY4" fmla="*/ 292258 h 292258"/>
                  <a:gd name="connsiteX5" fmla="*/ 4204 w 291491"/>
                  <a:gd name="connsiteY5" fmla="*/ 292258 h 292258"/>
                  <a:gd name="connsiteX6" fmla="*/ 16301 w 291491"/>
                  <a:gd name="connsiteY6" fmla="*/ 228441 h 292258"/>
                  <a:gd name="connsiteX7" fmla="*/ 16301 w 291491"/>
                  <a:gd name="connsiteY7" fmla="*/ 114903 h 292258"/>
                  <a:gd name="connsiteX8" fmla="*/ 91263 w 291491"/>
                  <a:gd name="connsiteY8" fmla="*/ 8032 h 29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91" h="292258">
                    <a:moveTo>
                      <a:pt x="156795" y="31"/>
                    </a:moveTo>
                    <a:cubicBezTo>
                      <a:pt x="220693" y="-1443"/>
                      <a:pt x="273689" y="49161"/>
                      <a:pt x="275163" y="113060"/>
                    </a:cubicBezTo>
                    <a:cubicBezTo>
                      <a:pt x="275177" y="113674"/>
                      <a:pt x="275186" y="114289"/>
                      <a:pt x="275191" y="114903"/>
                    </a:cubicBezTo>
                    <a:lnTo>
                      <a:pt x="275191" y="228441"/>
                    </a:lnTo>
                    <a:cubicBezTo>
                      <a:pt x="275191" y="228441"/>
                      <a:pt x="301480" y="266541"/>
                      <a:pt x="287287" y="292258"/>
                    </a:cubicBezTo>
                    <a:lnTo>
                      <a:pt x="4204" y="292258"/>
                    </a:lnTo>
                    <a:cubicBezTo>
                      <a:pt x="-9988" y="266827"/>
                      <a:pt x="16301" y="228441"/>
                      <a:pt x="16301" y="228441"/>
                    </a:cubicBezTo>
                    <a:lnTo>
                      <a:pt x="16301" y="114903"/>
                    </a:lnTo>
                    <a:cubicBezTo>
                      <a:pt x="16488" y="67111"/>
                      <a:pt x="46390" y="24480"/>
                      <a:pt x="91263" y="8032"/>
                    </a:cubicBez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133" name="Freeform 132">
                <a:extLst>
                  <a:ext uri="{FF2B5EF4-FFF2-40B4-BE49-F238E27FC236}">
                    <a16:creationId xmlns:a16="http://schemas.microsoft.com/office/drawing/2014/main" id="{2FDDEFD2-F483-EC4B-B45F-259925B86CD6}"/>
                  </a:ext>
                </a:extLst>
              </p:cNvPr>
              <p:cNvSpPr/>
              <p:nvPr/>
            </p:nvSpPr>
            <p:spPr>
              <a:xfrm>
                <a:off x="4199477" y="1326193"/>
                <a:ext cx="59245" cy="113038"/>
              </a:xfrm>
              <a:custGeom>
                <a:avLst/>
                <a:gdLst>
                  <a:gd name="connsiteX0" fmla="*/ 95 w 59245"/>
                  <a:gd name="connsiteY0" fmla="*/ 85094 h 113038"/>
                  <a:gd name="connsiteX1" fmla="*/ 31350 w 59245"/>
                  <a:gd name="connsiteY1" fmla="*/ 112990 h 113038"/>
                  <a:gd name="connsiteX2" fmla="*/ 59246 w 59245"/>
                  <a:gd name="connsiteY2" fmla="*/ 85094 h 113038"/>
                  <a:gd name="connsiteX3" fmla="*/ 29623 w 59245"/>
                  <a:gd name="connsiteY3" fmla="*/ 56519 h 113038"/>
                  <a:gd name="connsiteX4" fmla="*/ 0 w 59245"/>
                  <a:gd name="connsiteY4" fmla="*/ 27944 h 113038"/>
                  <a:gd name="connsiteX5" fmla="*/ 31254 w 59245"/>
                  <a:gd name="connsiteY5" fmla="*/ 49 h 113038"/>
                  <a:gd name="connsiteX6" fmla="*/ 59150 w 59245"/>
                  <a:gd name="connsiteY6" fmla="*/ 27944 h 1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5" h="113038">
                    <a:moveTo>
                      <a:pt x="95" y="85094"/>
                    </a:moveTo>
                    <a:cubicBezTo>
                      <a:pt x="1023" y="101428"/>
                      <a:pt x="15015" y="113918"/>
                      <a:pt x="31350" y="112990"/>
                    </a:cubicBezTo>
                    <a:cubicBezTo>
                      <a:pt x="46389" y="112137"/>
                      <a:pt x="58392" y="100133"/>
                      <a:pt x="59246" y="85094"/>
                    </a:cubicBezTo>
                    <a:cubicBezTo>
                      <a:pt x="59246" y="69950"/>
                      <a:pt x="43434" y="63282"/>
                      <a:pt x="29623" y="56519"/>
                    </a:cubicBezTo>
                    <a:cubicBezTo>
                      <a:pt x="15811" y="49757"/>
                      <a:pt x="0" y="42803"/>
                      <a:pt x="0" y="27944"/>
                    </a:cubicBezTo>
                    <a:cubicBezTo>
                      <a:pt x="928" y="11611"/>
                      <a:pt x="14920" y="-879"/>
                      <a:pt x="31254" y="49"/>
                    </a:cubicBezTo>
                    <a:cubicBezTo>
                      <a:pt x="46292" y="902"/>
                      <a:pt x="58297" y="12905"/>
                      <a:pt x="59150" y="27944"/>
                    </a:cubicBez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134" name="Freeform 133">
                <a:extLst>
                  <a:ext uri="{FF2B5EF4-FFF2-40B4-BE49-F238E27FC236}">
                    <a16:creationId xmlns:a16="http://schemas.microsoft.com/office/drawing/2014/main" id="{ED1706B0-F445-E54B-88DD-EEAD93294B07}"/>
                  </a:ext>
                </a:extLst>
              </p:cNvPr>
              <p:cNvSpPr/>
              <p:nvPr/>
            </p:nvSpPr>
            <p:spPr>
              <a:xfrm>
                <a:off x="4229004" y="1307751"/>
                <a:ext cx="9525" cy="18192"/>
              </a:xfrm>
              <a:custGeom>
                <a:avLst/>
                <a:gdLst>
                  <a:gd name="connsiteX0" fmla="*/ 0 w 9525"/>
                  <a:gd name="connsiteY0" fmla="*/ 18193 h 18192"/>
                  <a:gd name="connsiteX1" fmla="*/ 0 w 9525"/>
                  <a:gd name="connsiteY1" fmla="*/ 0 h 18192"/>
                </a:gdLst>
                <a:ahLst/>
                <a:cxnLst>
                  <a:cxn ang="0">
                    <a:pos x="connsiteX0" y="connsiteY0"/>
                  </a:cxn>
                  <a:cxn ang="0">
                    <a:pos x="connsiteX1" y="connsiteY1"/>
                  </a:cxn>
                </a:cxnLst>
                <a:rect l="l" t="t" r="r" b="b"/>
                <a:pathLst>
                  <a:path w="9525" h="18192">
                    <a:moveTo>
                      <a:pt x="0" y="18193"/>
                    </a:moveTo>
                    <a:lnTo>
                      <a:pt x="0" y="0"/>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135" name="Freeform 134">
                <a:extLst>
                  <a:ext uri="{FF2B5EF4-FFF2-40B4-BE49-F238E27FC236}">
                    <a16:creationId xmlns:a16="http://schemas.microsoft.com/office/drawing/2014/main" id="{3872D402-0C41-304A-8ABA-E205525ED82B}"/>
                  </a:ext>
                </a:extLst>
              </p:cNvPr>
              <p:cNvSpPr/>
              <p:nvPr/>
            </p:nvSpPr>
            <p:spPr>
              <a:xfrm>
                <a:off x="4229004" y="1438910"/>
                <a:ext cx="9525" cy="18192"/>
              </a:xfrm>
              <a:custGeom>
                <a:avLst/>
                <a:gdLst>
                  <a:gd name="connsiteX0" fmla="*/ 0 w 9525"/>
                  <a:gd name="connsiteY0" fmla="*/ 18193 h 18192"/>
                  <a:gd name="connsiteX1" fmla="*/ 0 w 9525"/>
                  <a:gd name="connsiteY1" fmla="*/ 0 h 18192"/>
                </a:gdLst>
                <a:ahLst/>
                <a:cxnLst>
                  <a:cxn ang="0">
                    <a:pos x="connsiteX0" y="connsiteY0"/>
                  </a:cxn>
                  <a:cxn ang="0">
                    <a:pos x="connsiteX1" y="connsiteY1"/>
                  </a:cxn>
                </a:cxnLst>
                <a:rect l="l" t="t" r="r" b="b"/>
                <a:pathLst>
                  <a:path w="9525" h="18192">
                    <a:moveTo>
                      <a:pt x="0" y="18193"/>
                    </a:moveTo>
                    <a:lnTo>
                      <a:pt x="0" y="0"/>
                    </a:lnTo>
                  </a:path>
                </a:pathLst>
              </a:custGeom>
              <a:ln w="1270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grpSp>
        <p:sp>
          <p:nvSpPr>
            <p:cNvPr id="129" name="Graphic 30">
              <a:extLst>
                <a:ext uri="{FF2B5EF4-FFF2-40B4-BE49-F238E27FC236}">
                  <a16:creationId xmlns:a16="http://schemas.microsoft.com/office/drawing/2014/main" id="{E685EFF4-6EE0-0F45-B911-A90474B56035}"/>
                </a:ext>
              </a:extLst>
            </p:cNvPr>
            <p:cNvSpPr/>
            <p:nvPr/>
          </p:nvSpPr>
          <p:spPr>
            <a:xfrm>
              <a:off x="4301009" y="1331486"/>
              <a:ext cx="113512" cy="98438"/>
            </a:xfrm>
            <a:custGeom>
              <a:avLst/>
              <a:gdLst>
                <a:gd name="connsiteX0" fmla="*/ 0 w 1548267"/>
                <a:gd name="connsiteY0" fmla="*/ 1342670 h 1342670"/>
                <a:gd name="connsiteX1" fmla="*/ 774005 w 1548267"/>
                <a:gd name="connsiteY1" fmla="*/ 0 h 1342670"/>
                <a:gd name="connsiteX2" fmla="*/ 1548267 w 1548267"/>
                <a:gd name="connsiteY2" fmla="*/ 1342670 h 1342670"/>
              </a:gdLst>
              <a:ahLst/>
              <a:cxnLst>
                <a:cxn ang="0">
                  <a:pos x="connsiteX0" y="connsiteY0"/>
                </a:cxn>
                <a:cxn ang="0">
                  <a:pos x="connsiteX1" y="connsiteY1"/>
                </a:cxn>
                <a:cxn ang="0">
                  <a:pos x="connsiteX2" y="connsiteY2"/>
                </a:cxn>
              </a:cxnLst>
              <a:rect l="l" t="t" r="r" b="b"/>
              <a:pathLst>
                <a:path w="1548267" h="1342670">
                  <a:moveTo>
                    <a:pt x="0" y="1342670"/>
                  </a:moveTo>
                  <a:lnTo>
                    <a:pt x="774005" y="0"/>
                  </a:lnTo>
                  <a:lnTo>
                    <a:pt x="1548267" y="1342670"/>
                  </a:lnTo>
                  <a:close/>
                </a:path>
              </a:pathLst>
            </a:custGeom>
            <a:solidFill>
              <a:schemeClr val="accent1"/>
            </a:solidFill>
            <a:ln w="2571" cap="flat">
              <a:noFill/>
              <a:prstDash val="solid"/>
              <a:miter/>
            </a:ln>
          </p:spPr>
          <p:txBody>
            <a:bodyPr rtlCol="0" anchor="ctr"/>
            <a:lstStyle/>
            <a:p>
              <a:pPr algn="l" defTabSz="2438372" hangingPunct="1">
                <a:defRPr/>
              </a:pPr>
              <a:endParaRPr lang="en-US" sz="4800" kern="1200" dirty="0">
                <a:latin typeface="Arial" panose="020B0604020202020204"/>
              </a:endParaRPr>
            </a:p>
          </p:txBody>
        </p:sp>
      </p:grpSp>
      <p:grpSp>
        <p:nvGrpSpPr>
          <p:cNvPr id="136" name="Group 135">
            <a:extLst>
              <a:ext uri="{FF2B5EF4-FFF2-40B4-BE49-F238E27FC236}">
                <a16:creationId xmlns:a16="http://schemas.microsoft.com/office/drawing/2014/main" id="{7E87AEAB-0BB2-0D4D-AB3F-D20D5521C122}"/>
              </a:ext>
            </a:extLst>
          </p:cNvPr>
          <p:cNvGrpSpPr/>
          <p:nvPr/>
        </p:nvGrpSpPr>
        <p:grpSpPr>
          <a:xfrm>
            <a:off x="15209537" y="9216040"/>
            <a:ext cx="1026323" cy="1038757"/>
            <a:chOff x="2432420" y="1867653"/>
            <a:chExt cx="384871" cy="389534"/>
          </a:xfrm>
        </p:grpSpPr>
        <p:grpSp>
          <p:nvGrpSpPr>
            <p:cNvPr id="137" name="Graphic 178">
              <a:extLst>
                <a:ext uri="{FF2B5EF4-FFF2-40B4-BE49-F238E27FC236}">
                  <a16:creationId xmlns:a16="http://schemas.microsoft.com/office/drawing/2014/main" id="{52E84BE7-CBE6-F24C-B7AE-1019DDC4DC74}"/>
                </a:ext>
              </a:extLst>
            </p:cNvPr>
            <p:cNvGrpSpPr/>
            <p:nvPr/>
          </p:nvGrpSpPr>
          <p:grpSpPr>
            <a:xfrm>
              <a:off x="2432420" y="1867653"/>
              <a:ext cx="384871" cy="389534"/>
              <a:chOff x="2432420" y="1867653"/>
              <a:chExt cx="384871" cy="389534"/>
            </a:xfrm>
          </p:grpSpPr>
          <p:sp>
            <p:nvSpPr>
              <p:cNvPr id="139" name="Freeform 138">
                <a:extLst>
                  <a:ext uri="{FF2B5EF4-FFF2-40B4-BE49-F238E27FC236}">
                    <a16:creationId xmlns:a16="http://schemas.microsoft.com/office/drawing/2014/main" id="{1C49BC13-9A99-D743-AF99-515110282B29}"/>
                  </a:ext>
                </a:extLst>
              </p:cNvPr>
              <p:cNvSpPr/>
              <p:nvPr/>
            </p:nvSpPr>
            <p:spPr>
              <a:xfrm>
                <a:off x="2623964" y="1951115"/>
                <a:ext cx="193327" cy="306072"/>
              </a:xfrm>
              <a:custGeom>
                <a:avLst/>
                <a:gdLst>
                  <a:gd name="connsiteX0" fmla="*/ 125159 w 193327"/>
                  <a:gd name="connsiteY0" fmla="*/ 28186 h 306072"/>
                  <a:gd name="connsiteX1" fmla="*/ 193327 w 193327"/>
                  <a:gd name="connsiteY1" fmla="*/ 0 h 306072"/>
                  <a:gd name="connsiteX2" fmla="*/ 193327 w 193327"/>
                  <a:gd name="connsiteY2" fmla="*/ 223845 h 306072"/>
                  <a:gd name="connsiteX3" fmla="*/ 0 w 193327"/>
                  <a:gd name="connsiteY3" fmla="*/ 306073 h 306072"/>
                  <a:gd name="connsiteX4" fmla="*/ 0 w 193327"/>
                  <a:gd name="connsiteY4" fmla="*/ 80582 h 306072"/>
                  <a:gd name="connsiteX5" fmla="*/ 34290 w 193327"/>
                  <a:gd name="connsiteY5" fmla="*/ 66043 h 30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27" h="306072">
                    <a:moveTo>
                      <a:pt x="125159" y="28186"/>
                    </a:moveTo>
                    <a:lnTo>
                      <a:pt x="193327" y="0"/>
                    </a:lnTo>
                    <a:lnTo>
                      <a:pt x="193327" y="223845"/>
                    </a:lnTo>
                    <a:lnTo>
                      <a:pt x="0" y="306073"/>
                    </a:lnTo>
                    <a:lnTo>
                      <a:pt x="0" y="80582"/>
                    </a:lnTo>
                    <a:lnTo>
                      <a:pt x="34290" y="66043"/>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140" name="Freeform 139">
                <a:extLst>
                  <a:ext uri="{FF2B5EF4-FFF2-40B4-BE49-F238E27FC236}">
                    <a16:creationId xmlns:a16="http://schemas.microsoft.com/office/drawing/2014/main" id="{2CA54B83-D695-8F44-9B03-178D71EF89E2}"/>
                  </a:ext>
                </a:extLst>
              </p:cNvPr>
              <p:cNvSpPr/>
              <p:nvPr/>
            </p:nvSpPr>
            <p:spPr>
              <a:xfrm>
                <a:off x="2432420" y="1951115"/>
                <a:ext cx="191543" cy="306072"/>
              </a:xfrm>
              <a:custGeom>
                <a:avLst/>
                <a:gdLst>
                  <a:gd name="connsiteX0" fmla="*/ 191544 w 191543"/>
                  <a:gd name="connsiteY0" fmla="*/ 80582 h 306072"/>
                  <a:gd name="connsiteX1" fmla="*/ 0 w 191543"/>
                  <a:gd name="connsiteY1" fmla="*/ 0 h 306072"/>
                  <a:gd name="connsiteX2" fmla="*/ 0 w 191543"/>
                  <a:gd name="connsiteY2" fmla="*/ 223845 h 306072"/>
                  <a:gd name="connsiteX3" fmla="*/ 191544 w 191543"/>
                  <a:gd name="connsiteY3" fmla="*/ 306073 h 306072"/>
                </a:gdLst>
                <a:ahLst/>
                <a:cxnLst>
                  <a:cxn ang="0">
                    <a:pos x="connsiteX0" y="connsiteY0"/>
                  </a:cxn>
                  <a:cxn ang="0">
                    <a:pos x="connsiteX1" y="connsiteY1"/>
                  </a:cxn>
                  <a:cxn ang="0">
                    <a:pos x="connsiteX2" y="connsiteY2"/>
                  </a:cxn>
                  <a:cxn ang="0">
                    <a:pos x="connsiteX3" y="connsiteY3"/>
                  </a:cxn>
                </a:cxnLst>
                <a:rect l="l" t="t" r="r" b="b"/>
                <a:pathLst>
                  <a:path w="191543" h="306072">
                    <a:moveTo>
                      <a:pt x="191544" y="80582"/>
                    </a:moveTo>
                    <a:lnTo>
                      <a:pt x="0" y="0"/>
                    </a:lnTo>
                    <a:lnTo>
                      <a:pt x="0" y="223845"/>
                    </a:lnTo>
                    <a:lnTo>
                      <a:pt x="191544" y="306073"/>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141" name="Freeform 140">
                <a:extLst>
                  <a:ext uri="{FF2B5EF4-FFF2-40B4-BE49-F238E27FC236}">
                    <a16:creationId xmlns:a16="http://schemas.microsoft.com/office/drawing/2014/main" id="{071B911A-EE97-2F4E-8321-1B5E87E5C02D}"/>
                  </a:ext>
                </a:extLst>
              </p:cNvPr>
              <p:cNvSpPr/>
              <p:nvPr/>
            </p:nvSpPr>
            <p:spPr>
              <a:xfrm>
                <a:off x="2432420" y="1867653"/>
                <a:ext cx="384870" cy="83461"/>
              </a:xfrm>
              <a:custGeom>
                <a:avLst/>
                <a:gdLst>
                  <a:gd name="connsiteX0" fmla="*/ 0 w 384870"/>
                  <a:gd name="connsiteY0" fmla="*/ 83462 h 83461"/>
                  <a:gd name="connsiteX1" fmla="*/ 187155 w 384870"/>
                  <a:gd name="connsiteY1" fmla="*/ 0 h 83461"/>
                  <a:gd name="connsiteX2" fmla="*/ 384871 w 384870"/>
                  <a:gd name="connsiteY2" fmla="*/ 83462 h 83461"/>
                </a:gdLst>
                <a:ahLst/>
                <a:cxnLst>
                  <a:cxn ang="0">
                    <a:pos x="connsiteX0" y="connsiteY0"/>
                  </a:cxn>
                  <a:cxn ang="0">
                    <a:pos x="connsiteX1" y="connsiteY1"/>
                  </a:cxn>
                  <a:cxn ang="0">
                    <a:pos x="connsiteX2" y="connsiteY2"/>
                  </a:cxn>
                </a:cxnLst>
                <a:rect l="l" t="t" r="r" b="b"/>
                <a:pathLst>
                  <a:path w="384870" h="83461">
                    <a:moveTo>
                      <a:pt x="0" y="83462"/>
                    </a:moveTo>
                    <a:lnTo>
                      <a:pt x="187155" y="0"/>
                    </a:lnTo>
                    <a:lnTo>
                      <a:pt x="384871" y="83462"/>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142" name="Freeform 141">
                <a:extLst>
                  <a:ext uri="{FF2B5EF4-FFF2-40B4-BE49-F238E27FC236}">
                    <a16:creationId xmlns:a16="http://schemas.microsoft.com/office/drawing/2014/main" id="{D80C5AF7-8D56-7846-A686-2212D6466EB8}"/>
                  </a:ext>
                </a:extLst>
              </p:cNvPr>
              <p:cNvSpPr/>
              <p:nvPr/>
            </p:nvSpPr>
            <p:spPr>
              <a:xfrm>
                <a:off x="2508270" y="1898582"/>
                <a:ext cx="239138" cy="166032"/>
              </a:xfrm>
              <a:custGeom>
                <a:avLst/>
                <a:gdLst>
                  <a:gd name="connsiteX0" fmla="*/ 0 w 239138"/>
                  <a:gd name="connsiteY0" fmla="*/ 20300 h 166032"/>
                  <a:gd name="connsiteX1" fmla="*/ 191681 w 239138"/>
                  <a:gd name="connsiteY1" fmla="*/ 101224 h 166032"/>
                  <a:gd name="connsiteX2" fmla="*/ 191681 w 239138"/>
                  <a:gd name="connsiteY2" fmla="*/ 166032 h 166032"/>
                  <a:gd name="connsiteX3" fmla="*/ 239138 w 239138"/>
                  <a:gd name="connsiteY3" fmla="*/ 145938 h 166032"/>
                  <a:gd name="connsiteX4" fmla="*/ 239138 w 239138"/>
                  <a:gd name="connsiteY4" fmla="*/ 81473 h 166032"/>
                  <a:gd name="connsiteX5" fmla="*/ 46223 w 239138"/>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38" h="166032">
                    <a:moveTo>
                      <a:pt x="0" y="20300"/>
                    </a:moveTo>
                    <a:lnTo>
                      <a:pt x="191681" y="101224"/>
                    </a:lnTo>
                    <a:lnTo>
                      <a:pt x="191681" y="166032"/>
                    </a:lnTo>
                    <a:lnTo>
                      <a:pt x="239138" y="145938"/>
                    </a:lnTo>
                    <a:lnTo>
                      <a:pt x="239138" y="81473"/>
                    </a:lnTo>
                    <a:lnTo>
                      <a:pt x="46223" y="0"/>
                    </a:lnTo>
                  </a:path>
                </a:pathLst>
              </a:custGeom>
              <a:noFill/>
              <a:ln w="19050" cap="flat">
                <a:solidFill>
                  <a:schemeClr val="tx2"/>
                </a:solidFill>
                <a:prstDash val="solid"/>
                <a:miter/>
              </a:ln>
            </p:spPr>
            <p:txBody>
              <a:bodyPr rtlCol="0" anchor="ctr"/>
              <a:lstStyle/>
              <a:p>
                <a:pPr algn="l" defTabSz="2438372" hangingPunct="1">
                  <a:defRPr/>
                </a:pPr>
                <a:endParaRPr lang="en-US" sz="4800" kern="1200" dirty="0">
                  <a:latin typeface="Arial" panose="020B0604020202020204"/>
                </a:endParaRPr>
              </a:p>
            </p:txBody>
          </p:sp>
        </p:grpSp>
        <p:sp>
          <p:nvSpPr>
            <p:cNvPr id="138" name="Freeform 137">
              <a:extLst>
                <a:ext uri="{FF2B5EF4-FFF2-40B4-BE49-F238E27FC236}">
                  <a16:creationId xmlns:a16="http://schemas.microsoft.com/office/drawing/2014/main" id="{FF9053C7-834B-4447-8508-CEFF8C7369F7}"/>
                </a:ext>
              </a:extLst>
            </p:cNvPr>
            <p:cNvSpPr/>
            <p:nvPr/>
          </p:nvSpPr>
          <p:spPr>
            <a:xfrm rot="1572920" flipH="1">
              <a:off x="2505011" y="2136332"/>
              <a:ext cx="109419" cy="62048"/>
            </a:xfrm>
            <a:custGeom>
              <a:avLst/>
              <a:gdLst>
                <a:gd name="connsiteX0" fmla="*/ 638428 w 1950002"/>
                <a:gd name="connsiteY0" fmla="*/ 0 h 1105781"/>
                <a:gd name="connsiteX1" fmla="*/ 1950002 w 1950002"/>
                <a:gd name="connsiteY1" fmla="*/ 0 h 1105781"/>
                <a:gd name="connsiteX2" fmla="*/ 1311574 w 1950002"/>
                <a:gd name="connsiteY2" fmla="*/ 1105781 h 1105781"/>
                <a:gd name="connsiteX3" fmla="*/ 0 w 1950002"/>
                <a:gd name="connsiteY3" fmla="*/ 1105781 h 1105781"/>
                <a:gd name="connsiteX4" fmla="*/ 638428 w 1950002"/>
                <a:gd name="connsiteY4" fmla="*/ 0 h 110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002" h="1105781">
                  <a:moveTo>
                    <a:pt x="638428" y="0"/>
                  </a:moveTo>
                  <a:lnTo>
                    <a:pt x="1950002" y="0"/>
                  </a:lnTo>
                  <a:lnTo>
                    <a:pt x="1311574" y="1105781"/>
                  </a:lnTo>
                  <a:lnTo>
                    <a:pt x="0" y="1105781"/>
                  </a:lnTo>
                  <a:lnTo>
                    <a:pt x="638428" y="0"/>
                  </a:lnTo>
                  <a:close/>
                </a:path>
              </a:pathLst>
            </a:custGeom>
            <a:solidFill>
              <a:schemeClr val="accent4"/>
            </a:solidFill>
            <a:ln w="9525" cap="flat">
              <a:noFill/>
              <a:prstDash val="solid"/>
              <a:miter/>
            </a:ln>
          </p:spPr>
          <p:txBody>
            <a:bodyPr rtlCol="0" anchor="ctr"/>
            <a:lstStyle/>
            <a:p>
              <a:pPr algn="l" defTabSz="2438372" hangingPunct="1">
                <a:defRPr/>
              </a:pPr>
              <a:endParaRPr lang="en-US" sz="4800" kern="1200" dirty="0">
                <a:latin typeface="Arial" panose="020B0604020202020204"/>
              </a:endParaRPr>
            </a:p>
          </p:txBody>
        </p:sp>
      </p:grpSp>
      <p:sp>
        <p:nvSpPr>
          <p:cNvPr id="116" name="Title 1">
            <a:extLst>
              <a:ext uri="{FF2B5EF4-FFF2-40B4-BE49-F238E27FC236}">
                <a16:creationId xmlns:a16="http://schemas.microsoft.com/office/drawing/2014/main" id="{6A4A5015-5C6D-854C-819F-E39B2745AB05}"/>
              </a:ext>
            </a:extLst>
          </p:cNvPr>
          <p:cNvSpPr txBox="1">
            <a:spLocks/>
          </p:cNvSpPr>
          <p:nvPr/>
        </p:nvSpPr>
        <p:spPr>
          <a:xfrm>
            <a:off x="653092" y="1944843"/>
            <a:ext cx="22899403" cy="902811"/>
          </a:xfrm>
          <a:prstGeom prst="rect">
            <a:avLst/>
          </a:prstGeom>
        </p:spPr>
        <p:txBody>
          <a:bodyPr lIns="0" rIns="0"/>
          <a:lstStyle>
            <a:lvl1pPr algn="l" defTabSz="914400" rtl="0" eaLnBrk="1" latinLnBrk="0" hangingPunct="1">
              <a:spcBef>
                <a:spcPct val="0"/>
              </a:spcBef>
              <a:buNone/>
              <a:defRPr sz="1300" b="1" i="0" kern="1200">
                <a:solidFill>
                  <a:schemeClr val="accent2"/>
                </a:solidFill>
                <a:latin typeface="Arial" panose="020B0604020202020204" pitchFamily="34" charset="0"/>
                <a:ea typeface="Verdana" charset="0"/>
                <a:cs typeface="Arial" panose="020B0604020202020204" pitchFamily="34" charset="0"/>
              </a:defRPr>
            </a:lvl1pPr>
          </a:lstStyle>
          <a:p>
            <a:pPr defTabSz="2438372">
              <a:defRPr/>
            </a:pPr>
            <a:r>
              <a:rPr lang="en-US" sz="3733" spc="-80" dirty="0">
                <a:solidFill>
                  <a:srgbClr val="1C2345"/>
                </a:solidFill>
              </a:rPr>
              <a:t>Integrated Business Planning (IBP) – or as we like to call it, </a:t>
            </a:r>
            <a:r>
              <a:rPr lang="en-US" sz="3733" i="1" spc="-80" dirty="0">
                <a:solidFill>
                  <a:srgbClr val="1C2345"/>
                </a:solidFill>
              </a:rPr>
              <a:t>Connected Planning </a:t>
            </a:r>
            <a:r>
              <a:rPr lang="en-US" sz="3733" i="1" spc="-80" dirty="0">
                <a:solidFill>
                  <a:srgbClr val="A136B3"/>
                </a:solidFill>
              </a:rPr>
              <a:t>driven by Supply Chain</a:t>
            </a:r>
            <a:endParaRPr lang="en-US" sz="3733" i="1" dirty="0">
              <a:solidFill>
                <a:srgbClr val="A136B3"/>
              </a:solidFill>
            </a:endParaRPr>
          </a:p>
        </p:txBody>
      </p:sp>
      <p:sp>
        <p:nvSpPr>
          <p:cNvPr id="120" name="Freeform 119">
            <a:extLst>
              <a:ext uri="{FF2B5EF4-FFF2-40B4-BE49-F238E27FC236}">
                <a16:creationId xmlns:a16="http://schemas.microsoft.com/office/drawing/2014/main" id="{41221F89-8058-3142-95F3-5D10FB1FD871}"/>
              </a:ext>
            </a:extLst>
          </p:cNvPr>
          <p:cNvSpPr/>
          <p:nvPr/>
        </p:nvSpPr>
        <p:spPr>
          <a:xfrm>
            <a:off x="7176948" y="4985286"/>
            <a:ext cx="2573501" cy="2229016"/>
          </a:xfrm>
          <a:custGeom>
            <a:avLst/>
            <a:gdLst>
              <a:gd name="connsiteX0" fmla="*/ 273463 w 1088707"/>
              <a:gd name="connsiteY0" fmla="*/ 0 h 942975"/>
              <a:gd name="connsiteX1" fmla="*/ 820388 w 1088707"/>
              <a:gd name="connsiteY1" fmla="*/ 0 h 942975"/>
              <a:gd name="connsiteX2" fmla="*/ 1093851 w 1088707"/>
              <a:gd name="connsiteY2" fmla="*/ 474059 h 942975"/>
              <a:gd name="connsiteX3" fmla="*/ 820388 w 1088707"/>
              <a:gd name="connsiteY3" fmla="*/ 948118 h 942975"/>
              <a:gd name="connsiteX4" fmla="*/ 273463 w 1088707"/>
              <a:gd name="connsiteY4" fmla="*/ 948118 h 942975"/>
              <a:gd name="connsiteX5" fmla="*/ 0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273463" y="0"/>
                </a:moveTo>
                <a:lnTo>
                  <a:pt x="820388" y="0"/>
                </a:lnTo>
                <a:lnTo>
                  <a:pt x="1093851" y="474059"/>
                </a:lnTo>
                <a:lnTo>
                  <a:pt x="820388" y="948118"/>
                </a:lnTo>
                <a:lnTo>
                  <a:pt x="273463" y="948118"/>
                </a:lnTo>
                <a:lnTo>
                  <a:pt x="0" y="474059"/>
                </a:lnTo>
                <a:close/>
              </a:path>
            </a:pathLst>
          </a:custGeom>
          <a:solidFill>
            <a:schemeClr val="bg1">
              <a:lumMod val="95000"/>
            </a:schemeClr>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A49E3F9E-81A0-E441-A0E1-8151FA8E4139}"/>
              </a:ext>
            </a:extLst>
          </p:cNvPr>
          <p:cNvGrpSpPr/>
          <p:nvPr/>
        </p:nvGrpSpPr>
        <p:grpSpPr>
          <a:xfrm>
            <a:off x="7930687" y="5487734"/>
            <a:ext cx="1136387" cy="1199064"/>
            <a:chOff x="6814327" y="3877643"/>
            <a:chExt cx="338554" cy="357227"/>
          </a:xfrm>
        </p:grpSpPr>
        <p:grpSp>
          <p:nvGrpSpPr>
            <p:cNvPr id="73" name="Graphic 145">
              <a:extLst>
                <a:ext uri="{FF2B5EF4-FFF2-40B4-BE49-F238E27FC236}">
                  <a16:creationId xmlns:a16="http://schemas.microsoft.com/office/drawing/2014/main" id="{7D92DD11-9A7F-7F44-A592-C87269C6F4FF}"/>
                </a:ext>
              </a:extLst>
            </p:cNvPr>
            <p:cNvGrpSpPr/>
            <p:nvPr/>
          </p:nvGrpSpPr>
          <p:grpSpPr>
            <a:xfrm>
              <a:off x="6845435" y="3920925"/>
              <a:ext cx="284036" cy="268605"/>
              <a:chOff x="6845435" y="3920925"/>
              <a:chExt cx="284036" cy="268605"/>
            </a:xfrm>
          </p:grpSpPr>
          <p:sp>
            <p:nvSpPr>
              <p:cNvPr id="80" name="Freeform 79">
                <a:extLst>
                  <a:ext uri="{FF2B5EF4-FFF2-40B4-BE49-F238E27FC236}">
                    <a16:creationId xmlns:a16="http://schemas.microsoft.com/office/drawing/2014/main" id="{8858223F-44B6-CB4D-88B6-3F807A61F17C}"/>
                  </a:ext>
                </a:extLst>
              </p:cNvPr>
              <p:cNvSpPr/>
              <p:nvPr/>
            </p:nvSpPr>
            <p:spPr>
              <a:xfrm>
                <a:off x="7024886" y="3920925"/>
                <a:ext cx="52768" cy="30575"/>
              </a:xfrm>
              <a:custGeom>
                <a:avLst/>
                <a:gdLst>
                  <a:gd name="connsiteX0" fmla="*/ 0 w 52768"/>
                  <a:gd name="connsiteY0" fmla="*/ 0 h 30575"/>
                  <a:gd name="connsiteX1" fmla="*/ 52769 w 52768"/>
                  <a:gd name="connsiteY1" fmla="*/ 30575 h 30575"/>
                </a:gdLst>
                <a:ahLst/>
                <a:cxnLst>
                  <a:cxn ang="0">
                    <a:pos x="connsiteX0" y="connsiteY0"/>
                  </a:cxn>
                  <a:cxn ang="0">
                    <a:pos x="connsiteX1" y="connsiteY1"/>
                  </a:cxn>
                </a:cxnLst>
                <a:rect l="l" t="t" r="r" b="b"/>
                <a:pathLst>
                  <a:path w="52768" h="30575">
                    <a:moveTo>
                      <a:pt x="0" y="0"/>
                    </a:moveTo>
                    <a:lnTo>
                      <a:pt x="52769" y="30575"/>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81" name="Freeform 80">
                <a:extLst>
                  <a:ext uri="{FF2B5EF4-FFF2-40B4-BE49-F238E27FC236}">
                    <a16:creationId xmlns:a16="http://schemas.microsoft.com/office/drawing/2014/main" id="{59C5BF1B-E600-1546-B718-BF71A77C813A}"/>
                  </a:ext>
                </a:extLst>
              </p:cNvPr>
              <p:cNvSpPr/>
              <p:nvPr/>
            </p:nvSpPr>
            <p:spPr>
              <a:xfrm>
                <a:off x="6887726" y="3920925"/>
                <a:ext cx="52768" cy="30575"/>
              </a:xfrm>
              <a:custGeom>
                <a:avLst/>
                <a:gdLst>
                  <a:gd name="connsiteX0" fmla="*/ 52768 w 52768"/>
                  <a:gd name="connsiteY0" fmla="*/ 0 h 30575"/>
                  <a:gd name="connsiteX1" fmla="*/ 0 w 52768"/>
                  <a:gd name="connsiteY1" fmla="*/ 30575 h 30575"/>
                </a:gdLst>
                <a:ahLst/>
                <a:cxnLst>
                  <a:cxn ang="0">
                    <a:pos x="connsiteX0" y="connsiteY0"/>
                  </a:cxn>
                  <a:cxn ang="0">
                    <a:pos x="connsiteX1" y="connsiteY1"/>
                  </a:cxn>
                </a:cxnLst>
                <a:rect l="l" t="t" r="r" b="b"/>
                <a:pathLst>
                  <a:path w="52768" h="30575">
                    <a:moveTo>
                      <a:pt x="52768" y="0"/>
                    </a:moveTo>
                    <a:lnTo>
                      <a:pt x="0" y="30575"/>
                    </a:lnTo>
                  </a:path>
                </a:pathLst>
              </a:custGeom>
              <a:ln w="19050" cap="flat">
                <a:solidFill>
                  <a:schemeClr val="tx2"/>
                </a:solidFill>
                <a:prstDash val="solid"/>
                <a:round/>
              </a:ln>
            </p:spPr>
            <p:txBody>
              <a:bodyPr rtlCol="0" anchor="ctr"/>
              <a:lstStyle/>
              <a:p>
                <a:pPr algn="l" defTabSz="2438372" hangingPunct="1">
                  <a:defRPr/>
                </a:pPr>
                <a:endParaRPr lang="en-US" sz="4800" kern="1200" dirty="0">
                  <a:latin typeface="Arial" panose="020B0604020202020204"/>
                </a:endParaRPr>
              </a:p>
            </p:txBody>
          </p:sp>
          <p:sp>
            <p:nvSpPr>
              <p:cNvPr id="82" name="Freeform 81">
                <a:extLst>
                  <a:ext uri="{FF2B5EF4-FFF2-40B4-BE49-F238E27FC236}">
                    <a16:creationId xmlns:a16="http://schemas.microsoft.com/office/drawing/2014/main" id="{D4089844-4D1B-D043-A685-D7DF425494B6}"/>
                  </a:ext>
                </a:extLst>
              </p:cNvPr>
              <p:cNvSpPr/>
              <p:nvPr/>
            </p:nvSpPr>
            <p:spPr>
              <a:xfrm>
                <a:off x="7024886" y="4158955"/>
                <a:ext cx="52768" cy="30575"/>
              </a:xfrm>
              <a:custGeom>
                <a:avLst/>
                <a:gdLst>
                  <a:gd name="connsiteX0" fmla="*/ 0 w 52768"/>
                  <a:gd name="connsiteY0" fmla="*/ 30575 h 30575"/>
                  <a:gd name="connsiteX1" fmla="*/ 52769 w 52768"/>
                  <a:gd name="connsiteY1" fmla="*/ 0 h 30575"/>
                </a:gdLst>
                <a:ahLst/>
                <a:cxnLst>
                  <a:cxn ang="0">
                    <a:pos x="connsiteX0" y="connsiteY0"/>
                  </a:cxn>
                  <a:cxn ang="0">
                    <a:pos x="connsiteX1" y="connsiteY1"/>
                  </a:cxn>
                </a:cxnLst>
                <a:rect l="l" t="t" r="r" b="b"/>
                <a:pathLst>
                  <a:path w="52768" h="30575">
                    <a:moveTo>
                      <a:pt x="0" y="30575"/>
                    </a:moveTo>
                    <a:lnTo>
                      <a:pt x="52769" y="0"/>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83" name="Freeform 82">
                <a:extLst>
                  <a:ext uri="{FF2B5EF4-FFF2-40B4-BE49-F238E27FC236}">
                    <a16:creationId xmlns:a16="http://schemas.microsoft.com/office/drawing/2014/main" id="{172DE851-FC19-9640-A79A-9BA0FE73CDD2}"/>
                  </a:ext>
                </a:extLst>
              </p:cNvPr>
              <p:cNvSpPr/>
              <p:nvPr/>
            </p:nvSpPr>
            <p:spPr>
              <a:xfrm>
                <a:off x="6887726" y="4158955"/>
                <a:ext cx="52768" cy="30575"/>
              </a:xfrm>
              <a:custGeom>
                <a:avLst/>
                <a:gdLst>
                  <a:gd name="connsiteX0" fmla="*/ 52768 w 52768"/>
                  <a:gd name="connsiteY0" fmla="*/ 30575 h 30575"/>
                  <a:gd name="connsiteX1" fmla="*/ 0 w 52768"/>
                  <a:gd name="connsiteY1" fmla="*/ 0 h 30575"/>
                </a:gdLst>
                <a:ahLst/>
                <a:cxnLst>
                  <a:cxn ang="0">
                    <a:pos x="connsiteX0" y="connsiteY0"/>
                  </a:cxn>
                  <a:cxn ang="0">
                    <a:pos x="connsiteX1" y="connsiteY1"/>
                  </a:cxn>
                </a:cxnLst>
                <a:rect l="l" t="t" r="r" b="b"/>
                <a:pathLst>
                  <a:path w="52768" h="30575">
                    <a:moveTo>
                      <a:pt x="52768" y="30575"/>
                    </a:moveTo>
                    <a:lnTo>
                      <a:pt x="0" y="0"/>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84" name="Freeform 83">
                <a:extLst>
                  <a:ext uri="{FF2B5EF4-FFF2-40B4-BE49-F238E27FC236}">
                    <a16:creationId xmlns:a16="http://schemas.microsoft.com/office/drawing/2014/main" id="{DB3C9C07-0268-C048-A27E-BAC3CD9F8391}"/>
                  </a:ext>
                </a:extLst>
              </p:cNvPr>
              <p:cNvSpPr/>
              <p:nvPr/>
            </p:nvSpPr>
            <p:spPr>
              <a:xfrm>
                <a:off x="6982691" y="3922259"/>
                <a:ext cx="9525" cy="35623"/>
              </a:xfrm>
              <a:custGeom>
                <a:avLst/>
                <a:gdLst>
                  <a:gd name="connsiteX0" fmla="*/ 0 w 9525"/>
                  <a:gd name="connsiteY0" fmla="*/ 0 h 35623"/>
                  <a:gd name="connsiteX1" fmla="*/ 0 w 9525"/>
                  <a:gd name="connsiteY1" fmla="*/ 35624 h 35623"/>
                </a:gdLst>
                <a:ahLst/>
                <a:cxnLst>
                  <a:cxn ang="0">
                    <a:pos x="connsiteX0" y="connsiteY0"/>
                  </a:cxn>
                  <a:cxn ang="0">
                    <a:pos x="connsiteX1" y="connsiteY1"/>
                  </a:cxn>
                </a:cxnLst>
                <a:rect l="l" t="t" r="r" b="b"/>
                <a:pathLst>
                  <a:path w="9525" h="35623">
                    <a:moveTo>
                      <a:pt x="0" y="0"/>
                    </a:moveTo>
                    <a:lnTo>
                      <a:pt x="0" y="35624"/>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85" name="Freeform 84">
                <a:extLst>
                  <a:ext uri="{FF2B5EF4-FFF2-40B4-BE49-F238E27FC236}">
                    <a16:creationId xmlns:a16="http://schemas.microsoft.com/office/drawing/2014/main" id="{C99BE45A-7C9F-B846-9861-EEB376E186E6}"/>
                  </a:ext>
                </a:extLst>
              </p:cNvPr>
              <p:cNvSpPr/>
              <p:nvPr/>
            </p:nvSpPr>
            <p:spPr>
              <a:xfrm>
                <a:off x="6982691" y="4152573"/>
                <a:ext cx="9525" cy="35623"/>
              </a:xfrm>
              <a:custGeom>
                <a:avLst/>
                <a:gdLst>
                  <a:gd name="connsiteX0" fmla="*/ 0 w 9525"/>
                  <a:gd name="connsiteY0" fmla="*/ 35623 h 35623"/>
                  <a:gd name="connsiteX1" fmla="*/ 0 w 9525"/>
                  <a:gd name="connsiteY1" fmla="*/ 0 h 35623"/>
                </a:gdLst>
                <a:ahLst/>
                <a:cxnLst>
                  <a:cxn ang="0">
                    <a:pos x="connsiteX0" y="connsiteY0"/>
                  </a:cxn>
                  <a:cxn ang="0">
                    <a:pos x="connsiteX1" y="connsiteY1"/>
                  </a:cxn>
                </a:cxnLst>
                <a:rect l="l" t="t" r="r" b="b"/>
                <a:pathLst>
                  <a:path w="9525" h="35623">
                    <a:moveTo>
                      <a:pt x="0" y="35623"/>
                    </a:moveTo>
                    <a:lnTo>
                      <a:pt x="0" y="0"/>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86" name="Freeform 85">
                <a:extLst>
                  <a:ext uri="{FF2B5EF4-FFF2-40B4-BE49-F238E27FC236}">
                    <a16:creationId xmlns:a16="http://schemas.microsoft.com/office/drawing/2014/main" id="{44EA9462-4D68-B449-9AA3-435D3A68E4F7}"/>
                  </a:ext>
                </a:extLst>
              </p:cNvPr>
              <p:cNvSpPr/>
              <p:nvPr/>
            </p:nvSpPr>
            <p:spPr>
              <a:xfrm>
                <a:off x="7066892" y="3988457"/>
                <a:ext cx="30860" cy="17907"/>
              </a:xfrm>
              <a:custGeom>
                <a:avLst/>
                <a:gdLst>
                  <a:gd name="connsiteX0" fmla="*/ 30861 w 30860"/>
                  <a:gd name="connsiteY0" fmla="*/ 0 h 17907"/>
                  <a:gd name="connsiteX1" fmla="*/ 0 w 30860"/>
                  <a:gd name="connsiteY1" fmla="*/ 17907 h 17907"/>
                </a:gdLst>
                <a:ahLst/>
                <a:cxnLst>
                  <a:cxn ang="0">
                    <a:pos x="connsiteX0" y="connsiteY0"/>
                  </a:cxn>
                  <a:cxn ang="0">
                    <a:pos x="connsiteX1" y="connsiteY1"/>
                  </a:cxn>
                </a:cxnLst>
                <a:rect l="l" t="t" r="r" b="b"/>
                <a:pathLst>
                  <a:path w="30860" h="17907">
                    <a:moveTo>
                      <a:pt x="30861" y="0"/>
                    </a:moveTo>
                    <a:lnTo>
                      <a:pt x="0" y="17907"/>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87" name="Freeform 86">
                <a:extLst>
                  <a:ext uri="{FF2B5EF4-FFF2-40B4-BE49-F238E27FC236}">
                    <a16:creationId xmlns:a16="http://schemas.microsoft.com/office/drawing/2014/main" id="{E301F0FB-D034-C44C-B4DB-EBB2338CEAB8}"/>
                  </a:ext>
                </a:extLst>
              </p:cNvPr>
              <p:cNvSpPr/>
              <p:nvPr/>
            </p:nvSpPr>
            <p:spPr>
              <a:xfrm>
                <a:off x="6867629" y="3988457"/>
                <a:ext cx="30860" cy="17907"/>
              </a:xfrm>
              <a:custGeom>
                <a:avLst/>
                <a:gdLst>
                  <a:gd name="connsiteX0" fmla="*/ 0 w 30860"/>
                  <a:gd name="connsiteY0" fmla="*/ 0 h 17907"/>
                  <a:gd name="connsiteX1" fmla="*/ 30861 w 30860"/>
                  <a:gd name="connsiteY1" fmla="*/ 17907 h 17907"/>
                </a:gdLst>
                <a:ahLst/>
                <a:cxnLst>
                  <a:cxn ang="0">
                    <a:pos x="connsiteX0" y="connsiteY0"/>
                  </a:cxn>
                  <a:cxn ang="0">
                    <a:pos x="connsiteX1" y="connsiteY1"/>
                  </a:cxn>
                </a:cxnLst>
                <a:rect l="l" t="t" r="r" b="b"/>
                <a:pathLst>
                  <a:path w="30860" h="17907">
                    <a:moveTo>
                      <a:pt x="0" y="0"/>
                    </a:moveTo>
                    <a:lnTo>
                      <a:pt x="30861" y="17907"/>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88" name="Freeform 87">
                <a:extLst>
                  <a:ext uri="{FF2B5EF4-FFF2-40B4-BE49-F238E27FC236}">
                    <a16:creationId xmlns:a16="http://schemas.microsoft.com/office/drawing/2014/main" id="{178D709F-625C-7C4C-A5E2-354466C9EB11}"/>
                  </a:ext>
                </a:extLst>
              </p:cNvPr>
              <p:cNvSpPr/>
              <p:nvPr/>
            </p:nvSpPr>
            <p:spPr>
              <a:xfrm>
                <a:off x="6867629" y="4104091"/>
                <a:ext cx="30860" cy="17906"/>
              </a:xfrm>
              <a:custGeom>
                <a:avLst/>
                <a:gdLst>
                  <a:gd name="connsiteX0" fmla="*/ 0 w 30860"/>
                  <a:gd name="connsiteY0" fmla="*/ 17907 h 17906"/>
                  <a:gd name="connsiteX1" fmla="*/ 30861 w 30860"/>
                  <a:gd name="connsiteY1" fmla="*/ 0 h 17906"/>
                </a:gdLst>
                <a:ahLst/>
                <a:cxnLst>
                  <a:cxn ang="0">
                    <a:pos x="connsiteX0" y="connsiteY0"/>
                  </a:cxn>
                  <a:cxn ang="0">
                    <a:pos x="connsiteX1" y="connsiteY1"/>
                  </a:cxn>
                </a:cxnLst>
                <a:rect l="l" t="t" r="r" b="b"/>
                <a:pathLst>
                  <a:path w="30860" h="17906">
                    <a:moveTo>
                      <a:pt x="0" y="17907"/>
                    </a:moveTo>
                    <a:lnTo>
                      <a:pt x="30861" y="0"/>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89" name="Freeform 88">
                <a:extLst>
                  <a:ext uri="{FF2B5EF4-FFF2-40B4-BE49-F238E27FC236}">
                    <a16:creationId xmlns:a16="http://schemas.microsoft.com/office/drawing/2014/main" id="{A7955FB8-C59B-E34E-A5DC-4BFDF7AC3D6F}"/>
                  </a:ext>
                </a:extLst>
              </p:cNvPr>
              <p:cNvSpPr/>
              <p:nvPr/>
            </p:nvSpPr>
            <p:spPr>
              <a:xfrm>
                <a:off x="7066892" y="4104091"/>
                <a:ext cx="30860" cy="17906"/>
              </a:xfrm>
              <a:custGeom>
                <a:avLst/>
                <a:gdLst>
                  <a:gd name="connsiteX0" fmla="*/ 30861 w 30860"/>
                  <a:gd name="connsiteY0" fmla="*/ 17907 h 17906"/>
                  <a:gd name="connsiteX1" fmla="*/ 0 w 30860"/>
                  <a:gd name="connsiteY1" fmla="*/ 0 h 17906"/>
                </a:gdLst>
                <a:ahLst/>
                <a:cxnLst>
                  <a:cxn ang="0">
                    <a:pos x="connsiteX0" y="connsiteY0"/>
                  </a:cxn>
                  <a:cxn ang="0">
                    <a:pos x="connsiteX1" y="connsiteY1"/>
                  </a:cxn>
                </a:cxnLst>
                <a:rect l="l" t="t" r="r" b="b"/>
                <a:pathLst>
                  <a:path w="30860" h="17906">
                    <a:moveTo>
                      <a:pt x="30861" y="17907"/>
                    </a:moveTo>
                    <a:lnTo>
                      <a:pt x="0" y="0"/>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90" name="Freeform 89">
                <a:extLst>
                  <a:ext uri="{FF2B5EF4-FFF2-40B4-BE49-F238E27FC236}">
                    <a16:creationId xmlns:a16="http://schemas.microsoft.com/office/drawing/2014/main" id="{0FF5E9EF-34DA-F241-9A57-E0594858D7CB}"/>
                  </a:ext>
                </a:extLst>
              </p:cNvPr>
              <p:cNvSpPr/>
              <p:nvPr/>
            </p:nvSpPr>
            <p:spPr>
              <a:xfrm>
                <a:off x="6909062" y="4055228"/>
                <a:ext cx="170402" cy="9525"/>
              </a:xfrm>
              <a:custGeom>
                <a:avLst/>
                <a:gdLst>
                  <a:gd name="connsiteX0" fmla="*/ 170402 w 170402"/>
                  <a:gd name="connsiteY0" fmla="*/ 0 h 9525"/>
                  <a:gd name="connsiteX1" fmla="*/ 0 w 170402"/>
                  <a:gd name="connsiteY1" fmla="*/ 0 h 9525"/>
                </a:gdLst>
                <a:ahLst/>
                <a:cxnLst>
                  <a:cxn ang="0">
                    <a:pos x="connsiteX0" y="connsiteY0"/>
                  </a:cxn>
                  <a:cxn ang="0">
                    <a:pos x="connsiteX1" y="connsiteY1"/>
                  </a:cxn>
                </a:cxnLst>
                <a:rect l="l" t="t" r="r" b="b"/>
                <a:pathLst>
                  <a:path w="170402" h="9525">
                    <a:moveTo>
                      <a:pt x="170402" y="0"/>
                    </a:moveTo>
                    <a:lnTo>
                      <a:pt x="0" y="0"/>
                    </a:lnTo>
                  </a:path>
                </a:pathLst>
              </a:custGeom>
              <a:ln w="19050" cap="flat">
                <a:solidFill>
                  <a:schemeClr val="bg1"/>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91" name="Freeform 90">
                <a:extLst>
                  <a:ext uri="{FF2B5EF4-FFF2-40B4-BE49-F238E27FC236}">
                    <a16:creationId xmlns:a16="http://schemas.microsoft.com/office/drawing/2014/main" id="{CE83301A-73EF-9E46-9045-EBF674E31D69}"/>
                  </a:ext>
                </a:extLst>
              </p:cNvPr>
              <p:cNvSpPr/>
              <p:nvPr/>
            </p:nvSpPr>
            <p:spPr>
              <a:xfrm>
                <a:off x="6946911" y="3984552"/>
                <a:ext cx="32636" cy="165925"/>
              </a:xfrm>
              <a:custGeom>
                <a:avLst/>
                <a:gdLst>
                  <a:gd name="connsiteX0" fmla="*/ 16729 w 32636"/>
                  <a:gd name="connsiteY0" fmla="*/ 0 h 165925"/>
                  <a:gd name="connsiteX1" fmla="*/ 32636 w 32636"/>
                  <a:gd name="connsiteY1" fmla="*/ 165926 h 165925"/>
                </a:gdLst>
                <a:ahLst/>
                <a:cxnLst>
                  <a:cxn ang="0">
                    <a:pos x="connsiteX0" y="connsiteY0"/>
                  </a:cxn>
                  <a:cxn ang="0">
                    <a:pos x="connsiteX1" y="connsiteY1"/>
                  </a:cxn>
                </a:cxnLst>
                <a:rect l="l" t="t" r="r" b="b"/>
                <a:pathLst>
                  <a:path w="32636" h="165925">
                    <a:moveTo>
                      <a:pt x="16729" y="0"/>
                    </a:moveTo>
                    <a:cubicBezTo>
                      <a:pt x="156" y="31814"/>
                      <a:pt x="-16608" y="92297"/>
                      <a:pt x="32636" y="165926"/>
                    </a:cubicBez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92" name="Freeform 91">
                <a:extLst>
                  <a:ext uri="{FF2B5EF4-FFF2-40B4-BE49-F238E27FC236}">
                    <a16:creationId xmlns:a16="http://schemas.microsoft.com/office/drawing/2014/main" id="{846102C8-1950-AD4A-9B93-15BF0B43A0E8}"/>
                  </a:ext>
                </a:extLst>
              </p:cNvPr>
              <p:cNvSpPr/>
              <p:nvPr/>
            </p:nvSpPr>
            <p:spPr>
              <a:xfrm>
                <a:off x="6985738" y="3984361"/>
                <a:ext cx="32648" cy="166020"/>
              </a:xfrm>
              <a:custGeom>
                <a:avLst/>
                <a:gdLst>
                  <a:gd name="connsiteX0" fmla="*/ 16002 w 32648"/>
                  <a:gd name="connsiteY0" fmla="*/ 0 h 166020"/>
                  <a:gd name="connsiteX1" fmla="*/ 0 w 32648"/>
                  <a:gd name="connsiteY1" fmla="*/ 166021 h 166020"/>
                </a:gdLst>
                <a:ahLst/>
                <a:cxnLst>
                  <a:cxn ang="0">
                    <a:pos x="connsiteX0" y="connsiteY0"/>
                  </a:cxn>
                  <a:cxn ang="0">
                    <a:pos x="connsiteX1" y="connsiteY1"/>
                  </a:cxn>
                </a:cxnLst>
                <a:rect l="l" t="t" r="r" b="b"/>
                <a:pathLst>
                  <a:path w="32648" h="166020">
                    <a:moveTo>
                      <a:pt x="16002" y="0"/>
                    </a:moveTo>
                    <a:cubicBezTo>
                      <a:pt x="32385" y="31814"/>
                      <a:pt x="49340" y="92297"/>
                      <a:pt x="0" y="166021"/>
                    </a:cubicBez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93" name="Freeform 92">
                <a:extLst>
                  <a:ext uri="{FF2B5EF4-FFF2-40B4-BE49-F238E27FC236}">
                    <a16:creationId xmlns:a16="http://schemas.microsoft.com/office/drawing/2014/main" id="{DB6E3B5E-E4A6-B94E-A50A-D871D078B4CC}"/>
                  </a:ext>
                </a:extLst>
              </p:cNvPr>
              <p:cNvSpPr/>
              <p:nvPr/>
            </p:nvSpPr>
            <p:spPr>
              <a:xfrm>
                <a:off x="6885821" y="3958644"/>
                <a:ext cx="193167" cy="193166"/>
              </a:xfrm>
              <a:custGeom>
                <a:avLst/>
                <a:gdLst>
                  <a:gd name="connsiteX0" fmla="*/ 193167 w 193167"/>
                  <a:gd name="connsiteY0" fmla="*/ 96583 h 193166"/>
                  <a:gd name="connsiteX1" fmla="*/ 96584 w 193167"/>
                  <a:gd name="connsiteY1" fmla="*/ 193167 h 193166"/>
                  <a:gd name="connsiteX2" fmla="*/ 0 w 193167"/>
                  <a:gd name="connsiteY2" fmla="*/ 96583 h 193166"/>
                  <a:gd name="connsiteX3" fmla="*/ 96584 w 193167"/>
                  <a:gd name="connsiteY3" fmla="*/ 0 h 193166"/>
                  <a:gd name="connsiteX4" fmla="*/ 96869 w 193167"/>
                  <a:gd name="connsiteY4" fmla="*/ 0 h 193166"/>
                  <a:gd name="connsiteX5" fmla="*/ 193167 w 193167"/>
                  <a:gd name="connsiteY5" fmla="*/ 96583 h 1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67" h="193166">
                    <a:moveTo>
                      <a:pt x="193167" y="96583"/>
                    </a:moveTo>
                    <a:cubicBezTo>
                      <a:pt x="193167" y="149925"/>
                      <a:pt x="149924" y="193167"/>
                      <a:pt x="96584" y="193167"/>
                    </a:cubicBezTo>
                    <a:cubicBezTo>
                      <a:pt x="43242" y="193166"/>
                      <a:pt x="0" y="149924"/>
                      <a:pt x="0" y="96583"/>
                    </a:cubicBezTo>
                    <a:cubicBezTo>
                      <a:pt x="0" y="43241"/>
                      <a:pt x="43243" y="-1"/>
                      <a:pt x="96584" y="0"/>
                    </a:cubicBezTo>
                    <a:cubicBezTo>
                      <a:pt x="96679" y="0"/>
                      <a:pt x="96774" y="0"/>
                      <a:pt x="96869" y="0"/>
                    </a:cubicBezTo>
                    <a:cubicBezTo>
                      <a:pt x="150099" y="157"/>
                      <a:pt x="193167" y="43353"/>
                      <a:pt x="193167" y="96583"/>
                    </a:cubicBezTo>
                    <a:close/>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94" name="Freeform 93">
                <a:extLst>
                  <a:ext uri="{FF2B5EF4-FFF2-40B4-BE49-F238E27FC236}">
                    <a16:creationId xmlns:a16="http://schemas.microsoft.com/office/drawing/2014/main" id="{4EA479DF-B2C1-5C4F-B2F1-B3AB40FDA5BB}"/>
                  </a:ext>
                </a:extLst>
              </p:cNvPr>
              <p:cNvSpPr/>
              <p:nvPr/>
            </p:nvSpPr>
            <p:spPr>
              <a:xfrm>
                <a:off x="6845435" y="4024748"/>
                <a:ext cx="9525" cy="60960"/>
              </a:xfrm>
              <a:custGeom>
                <a:avLst/>
                <a:gdLst>
                  <a:gd name="connsiteX0" fmla="*/ 0 w 9525"/>
                  <a:gd name="connsiteY0" fmla="*/ 0 h 60960"/>
                  <a:gd name="connsiteX1" fmla="*/ 0 w 9525"/>
                  <a:gd name="connsiteY1" fmla="*/ 60960 h 60960"/>
                </a:gdLst>
                <a:ahLst/>
                <a:cxnLst>
                  <a:cxn ang="0">
                    <a:pos x="connsiteX0" y="connsiteY0"/>
                  </a:cxn>
                  <a:cxn ang="0">
                    <a:pos x="connsiteX1" y="connsiteY1"/>
                  </a:cxn>
                </a:cxnLst>
                <a:rect l="l" t="t" r="r" b="b"/>
                <a:pathLst>
                  <a:path w="9525" h="60960">
                    <a:moveTo>
                      <a:pt x="0" y="0"/>
                    </a:moveTo>
                    <a:lnTo>
                      <a:pt x="0" y="60960"/>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95" name="Freeform 94">
                <a:extLst>
                  <a:ext uri="{FF2B5EF4-FFF2-40B4-BE49-F238E27FC236}">
                    <a16:creationId xmlns:a16="http://schemas.microsoft.com/office/drawing/2014/main" id="{67B1C283-B9DA-F740-8C74-B70B460F89D6}"/>
                  </a:ext>
                </a:extLst>
              </p:cNvPr>
              <p:cNvSpPr/>
              <p:nvPr/>
            </p:nvSpPr>
            <p:spPr>
              <a:xfrm>
                <a:off x="7119946" y="4024748"/>
                <a:ext cx="9525" cy="60960"/>
              </a:xfrm>
              <a:custGeom>
                <a:avLst/>
                <a:gdLst>
                  <a:gd name="connsiteX0" fmla="*/ 0 w 9525"/>
                  <a:gd name="connsiteY0" fmla="*/ 0 h 60960"/>
                  <a:gd name="connsiteX1" fmla="*/ 0 w 9525"/>
                  <a:gd name="connsiteY1" fmla="*/ 60960 h 60960"/>
                </a:gdLst>
                <a:ahLst/>
                <a:cxnLst>
                  <a:cxn ang="0">
                    <a:pos x="connsiteX0" y="connsiteY0"/>
                  </a:cxn>
                  <a:cxn ang="0">
                    <a:pos x="connsiteX1" y="connsiteY1"/>
                  </a:cxn>
                </a:cxnLst>
                <a:rect l="l" t="t" r="r" b="b"/>
                <a:pathLst>
                  <a:path w="9525" h="60960">
                    <a:moveTo>
                      <a:pt x="0" y="0"/>
                    </a:moveTo>
                    <a:lnTo>
                      <a:pt x="0" y="60960"/>
                    </a:lnTo>
                  </a:path>
                </a:pathLst>
              </a:custGeom>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grpSp>
        <p:sp>
          <p:nvSpPr>
            <p:cNvPr id="74" name="Freeform 73">
              <a:extLst>
                <a:ext uri="{FF2B5EF4-FFF2-40B4-BE49-F238E27FC236}">
                  <a16:creationId xmlns:a16="http://schemas.microsoft.com/office/drawing/2014/main" id="{EEBA6FDE-E27F-4B48-AF10-45C0BA226275}"/>
                </a:ext>
              </a:extLst>
            </p:cNvPr>
            <p:cNvSpPr/>
            <p:nvPr/>
          </p:nvSpPr>
          <p:spPr>
            <a:xfrm>
              <a:off x="6955004" y="3877643"/>
              <a:ext cx="62611" cy="54230"/>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5"/>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sp>
          <p:nvSpPr>
            <p:cNvPr id="75" name="Freeform 74">
              <a:extLst>
                <a:ext uri="{FF2B5EF4-FFF2-40B4-BE49-F238E27FC236}">
                  <a16:creationId xmlns:a16="http://schemas.microsoft.com/office/drawing/2014/main" id="{C88E0F1D-75AC-2944-980F-3FA1A6EF8E2C}"/>
                </a:ext>
              </a:extLst>
            </p:cNvPr>
            <p:cNvSpPr/>
            <p:nvPr/>
          </p:nvSpPr>
          <p:spPr>
            <a:xfrm>
              <a:off x="6955004" y="4180640"/>
              <a:ext cx="62611" cy="54230"/>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5"/>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sp>
          <p:nvSpPr>
            <p:cNvPr id="76" name="Freeform 75">
              <a:extLst>
                <a:ext uri="{FF2B5EF4-FFF2-40B4-BE49-F238E27FC236}">
                  <a16:creationId xmlns:a16="http://schemas.microsoft.com/office/drawing/2014/main" id="{3D878D91-1224-4942-B170-DF1A8405F970}"/>
                </a:ext>
              </a:extLst>
            </p:cNvPr>
            <p:cNvSpPr/>
            <p:nvPr/>
          </p:nvSpPr>
          <p:spPr>
            <a:xfrm>
              <a:off x="7090270" y="4104891"/>
              <a:ext cx="62611" cy="54230"/>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5"/>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sp>
          <p:nvSpPr>
            <p:cNvPr id="77" name="Freeform 76">
              <a:extLst>
                <a:ext uri="{FF2B5EF4-FFF2-40B4-BE49-F238E27FC236}">
                  <a16:creationId xmlns:a16="http://schemas.microsoft.com/office/drawing/2014/main" id="{A7D87173-2F75-414C-988D-E2C88B4E17C2}"/>
                </a:ext>
              </a:extLst>
            </p:cNvPr>
            <p:cNvSpPr/>
            <p:nvPr/>
          </p:nvSpPr>
          <p:spPr>
            <a:xfrm>
              <a:off x="7090270" y="3947982"/>
              <a:ext cx="62611" cy="54230"/>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5"/>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sp>
          <p:nvSpPr>
            <p:cNvPr id="78" name="Freeform 77">
              <a:extLst>
                <a:ext uri="{FF2B5EF4-FFF2-40B4-BE49-F238E27FC236}">
                  <a16:creationId xmlns:a16="http://schemas.microsoft.com/office/drawing/2014/main" id="{391C49FD-A992-514C-83A9-2160EA8FA54C}"/>
                </a:ext>
              </a:extLst>
            </p:cNvPr>
            <p:cNvSpPr/>
            <p:nvPr/>
          </p:nvSpPr>
          <p:spPr>
            <a:xfrm>
              <a:off x="6814327" y="4104891"/>
              <a:ext cx="62611" cy="54230"/>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5"/>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sp>
          <p:nvSpPr>
            <p:cNvPr id="79" name="Freeform 78">
              <a:extLst>
                <a:ext uri="{FF2B5EF4-FFF2-40B4-BE49-F238E27FC236}">
                  <a16:creationId xmlns:a16="http://schemas.microsoft.com/office/drawing/2014/main" id="{7ECE2C28-2F40-F541-BD96-9CCA0FDF272A}"/>
                </a:ext>
              </a:extLst>
            </p:cNvPr>
            <p:cNvSpPr/>
            <p:nvPr/>
          </p:nvSpPr>
          <p:spPr>
            <a:xfrm>
              <a:off x="6814327" y="3947982"/>
              <a:ext cx="62611" cy="54230"/>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5"/>
            </a:solidFill>
            <a:ln w="13066" cap="flat">
              <a:noFill/>
              <a:prstDash val="solid"/>
              <a:miter/>
            </a:ln>
          </p:spPr>
          <p:txBody>
            <a:bodyPr rtlCol="0" anchor="ctr"/>
            <a:lstStyle/>
            <a:p>
              <a:pPr algn="l" defTabSz="2438372" hangingPunct="1">
                <a:defRPr/>
              </a:pPr>
              <a:endParaRPr lang="en-US" sz="2267" b="1" kern="1200" dirty="0">
                <a:latin typeface="Arial" panose="020B0604020202020204" pitchFamily="34" charset="0"/>
                <a:ea typeface="Verdana" panose="020B0604030504040204" pitchFamily="34" charset="0"/>
                <a:cs typeface="Arial" panose="020B0604020202020204" pitchFamily="34" charset="0"/>
              </a:endParaRPr>
            </a:p>
          </p:txBody>
        </p:sp>
      </p:grpSp>
      <p:sp>
        <p:nvSpPr>
          <p:cNvPr id="121" name="Freeform 120">
            <a:extLst>
              <a:ext uri="{FF2B5EF4-FFF2-40B4-BE49-F238E27FC236}">
                <a16:creationId xmlns:a16="http://schemas.microsoft.com/office/drawing/2014/main" id="{65DDC4C0-7F23-4E48-9F9B-24CD54A504D9}"/>
              </a:ext>
            </a:extLst>
          </p:cNvPr>
          <p:cNvSpPr/>
          <p:nvPr/>
        </p:nvSpPr>
        <p:spPr>
          <a:xfrm>
            <a:off x="10315504" y="5909034"/>
            <a:ext cx="3818747" cy="3307573"/>
          </a:xfrm>
          <a:custGeom>
            <a:avLst/>
            <a:gdLst>
              <a:gd name="connsiteX0" fmla="*/ 273463 w 1088707"/>
              <a:gd name="connsiteY0" fmla="*/ 0 h 942975"/>
              <a:gd name="connsiteX1" fmla="*/ 820388 w 1088707"/>
              <a:gd name="connsiteY1" fmla="*/ 0 h 942975"/>
              <a:gd name="connsiteX2" fmla="*/ 1093851 w 1088707"/>
              <a:gd name="connsiteY2" fmla="*/ 474059 h 942975"/>
              <a:gd name="connsiteX3" fmla="*/ 820388 w 1088707"/>
              <a:gd name="connsiteY3" fmla="*/ 948118 h 942975"/>
              <a:gd name="connsiteX4" fmla="*/ 273463 w 1088707"/>
              <a:gd name="connsiteY4" fmla="*/ 948118 h 942975"/>
              <a:gd name="connsiteX5" fmla="*/ 0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273463" y="0"/>
                </a:moveTo>
                <a:lnTo>
                  <a:pt x="820388" y="0"/>
                </a:lnTo>
                <a:lnTo>
                  <a:pt x="1093851" y="474059"/>
                </a:lnTo>
                <a:lnTo>
                  <a:pt x="820388" y="948118"/>
                </a:lnTo>
                <a:lnTo>
                  <a:pt x="273463" y="948118"/>
                </a:lnTo>
                <a:lnTo>
                  <a:pt x="0" y="474059"/>
                </a:lnTo>
                <a:close/>
              </a:path>
            </a:pathLst>
          </a:custGeom>
          <a:solidFill>
            <a:schemeClr val="tx2"/>
          </a:solidFill>
          <a:ln w="13066" cap="flat">
            <a:noFill/>
            <a:prstDash val="solid"/>
            <a:miter/>
          </a:ln>
        </p:spPr>
        <p:txBody>
          <a:bodyPr rtlCol="0" anchor="ctr"/>
          <a:lstStyle/>
          <a:p>
            <a:pPr defTabSz="2438372" hangingPunct="1">
              <a:defRPr/>
            </a:pPr>
            <a:r>
              <a:rPr lang="en-US" sz="6933" b="1" kern="1200" dirty="0">
                <a:solidFill>
                  <a:srgbClr val="FFFFFF"/>
                </a:solidFill>
                <a:latin typeface="Arial" panose="020B0604020202020204" pitchFamily="34" charset="0"/>
                <a:cs typeface="Arial" panose="020B0604020202020204" pitchFamily="34" charset="0"/>
              </a:rPr>
              <a:t>IBP</a:t>
            </a:r>
          </a:p>
          <a:p>
            <a:pPr defTabSz="2438372" hangingPunct="1">
              <a:defRPr/>
            </a:pPr>
            <a:endParaRPr lang="en-US" sz="800" b="1" kern="1200" dirty="0">
              <a:solidFill>
                <a:srgbClr val="FFFFFF"/>
              </a:solidFill>
              <a:latin typeface="Arial" panose="020B0604020202020204" pitchFamily="34" charset="0"/>
              <a:cs typeface="Arial" panose="020B0604020202020204" pitchFamily="34" charset="0"/>
            </a:endParaRPr>
          </a:p>
          <a:p>
            <a:pPr defTabSz="2438372" hangingPunct="1">
              <a:defRPr/>
            </a:pPr>
            <a:r>
              <a:rPr lang="en-US" sz="2667" i="1" kern="1200" dirty="0">
                <a:solidFill>
                  <a:srgbClr val="FFFFFF"/>
                </a:solidFill>
                <a:latin typeface="Arial" panose="020B0604020202020204" pitchFamily="34" charset="0"/>
                <a:cs typeface="Arial" panose="020B0604020202020204" pitchFamily="34" charset="0"/>
              </a:rPr>
              <a:t>Connected Planning</a:t>
            </a:r>
          </a:p>
          <a:p>
            <a:pPr defTabSz="2438372" hangingPunct="1">
              <a:defRPr/>
            </a:pPr>
            <a:endParaRPr lang="en-US" sz="533" i="1" kern="1200" dirty="0">
              <a:solidFill>
                <a:srgbClr val="FFFFFF"/>
              </a:solidFill>
              <a:latin typeface="Arial" panose="020B0604020202020204" pitchFamily="34" charset="0"/>
              <a:cs typeface="Arial" panose="020B0604020202020204" pitchFamily="34" charset="0"/>
            </a:endParaRPr>
          </a:p>
          <a:p>
            <a:pPr defTabSz="2438372" hangingPunct="1">
              <a:defRPr/>
            </a:pPr>
            <a:r>
              <a:rPr lang="en-US" sz="2667" b="1" kern="1200" dirty="0">
                <a:solidFill>
                  <a:srgbClr val="FFFFFF"/>
                </a:solidFill>
                <a:latin typeface="Arial" panose="020B0604020202020204" pitchFamily="34" charset="0"/>
                <a:cs typeface="Arial" panose="020B0604020202020204" pitchFamily="34" charset="0"/>
              </a:rPr>
              <a:t>driven by </a:t>
            </a:r>
          </a:p>
          <a:p>
            <a:pPr defTabSz="2438372" hangingPunct="1">
              <a:defRPr/>
            </a:pPr>
            <a:r>
              <a:rPr lang="en-US" sz="2667" b="1" kern="1200" dirty="0">
                <a:solidFill>
                  <a:srgbClr val="FFFFFF"/>
                </a:solidFill>
                <a:latin typeface="Arial" panose="020B0604020202020204" pitchFamily="34" charset="0"/>
                <a:cs typeface="Arial" panose="020B0604020202020204" pitchFamily="34" charset="0"/>
              </a:rPr>
              <a:t>Supply Chain</a:t>
            </a:r>
          </a:p>
        </p:txBody>
      </p:sp>
      <p:grpSp>
        <p:nvGrpSpPr>
          <p:cNvPr id="122" name="Group 121">
            <a:extLst>
              <a:ext uri="{FF2B5EF4-FFF2-40B4-BE49-F238E27FC236}">
                <a16:creationId xmlns:a16="http://schemas.microsoft.com/office/drawing/2014/main" id="{D7CEF81D-850B-D044-A19D-98345DFD244E}"/>
              </a:ext>
            </a:extLst>
          </p:cNvPr>
          <p:cNvGrpSpPr/>
          <p:nvPr/>
        </p:nvGrpSpPr>
        <p:grpSpPr>
          <a:xfrm>
            <a:off x="7699584" y="8790927"/>
            <a:ext cx="1828800" cy="1828800"/>
            <a:chOff x="3886200" y="293720"/>
            <a:chExt cx="685800" cy="685800"/>
          </a:xfrm>
        </p:grpSpPr>
        <p:grpSp>
          <p:nvGrpSpPr>
            <p:cNvPr id="123" name="Graphic 12">
              <a:extLst>
                <a:ext uri="{FF2B5EF4-FFF2-40B4-BE49-F238E27FC236}">
                  <a16:creationId xmlns:a16="http://schemas.microsoft.com/office/drawing/2014/main" id="{550D99F6-5C18-4547-AB47-C6E4A09A141E}"/>
                </a:ext>
              </a:extLst>
            </p:cNvPr>
            <p:cNvGrpSpPr/>
            <p:nvPr/>
          </p:nvGrpSpPr>
          <p:grpSpPr>
            <a:xfrm>
              <a:off x="3886200" y="293720"/>
              <a:ext cx="685800" cy="685800"/>
              <a:chOff x="3886200" y="293720"/>
              <a:chExt cx="685800" cy="685800"/>
            </a:xfrm>
          </p:grpSpPr>
          <p:sp>
            <p:nvSpPr>
              <p:cNvPr id="125" name="Freeform 124">
                <a:extLst>
                  <a:ext uri="{FF2B5EF4-FFF2-40B4-BE49-F238E27FC236}">
                    <a16:creationId xmlns:a16="http://schemas.microsoft.com/office/drawing/2014/main" id="{CEE55993-7117-B84D-9487-17A0BCA7BAF7}"/>
                  </a:ext>
                </a:extLst>
              </p:cNvPr>
              <p:cNvSpPr/>
              <p:nvPr/>
            </p:nvSpPr>
            <p:spPr>
              <a:xfrm>
                <a:off x="4077747" y="659765"/>
                <a:ext cx="302323" cy="188785"/>
              </a:xfrm>
              <a:custGeom>
                <a:avLst/>
                <a:gdLst>
                  <a:gd name="connsiteX0" fmla="*/ 0 w 302323"/>
                  <a:gd name="connsiteY0" fmla="*/ 188786 h 188785"/>
                  <a:gd name="connsiteX1" fmla="*/ 0 w 302323"/>
                  <a:gd name="connsiteY1" fmla="*/ 74486 h 188785"/>
                  <a:gd name="connsiteX2" fmla="*/ 89440 w 302323"/>
                  <a:gd name="connsiteY2" fmla="*/ 476 h 188785"/>
                  <a:gd name="connsiteX3" fmla="*/ 151352 w 302323"/>
                  <a:gd name="connsiteY3" fmla="*/ 68104 h 188785"/>
                  <a:gd name="connsiteX4" fmla="*/ 208502 w 302323"/>
                  <a:gd name="connsiteY4" fmla="*/ 0 h 188785"/>
                  <a:gd name="connsiteX5" fmla="*/ 302323 w 302323"/>
                  <a:gd name="connsiteY5" fmla="*/ 74009 h 188785"/>
                  <a:gd name="connsiteX6" fmla="*/ 302323 w 302323"/>
                  <a:gd name="connsiteY6" fmla="*/ 188309 h 18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23" h="188785">
                    <a:moveTo>
                      <a:pt x="0" y="188786"/>
                    </a:moveTo>
                    <a:lnTo>
                      <a:pt x="0" y="74486"/>
                    </a:lnTo>
                    <a:cubicBezTo>
                      <a:pt x="0" y="20383"/>
                      <a:pt x="39148" y="476"/>
                      <a:pt x="89440" y="476"/>
                    </a:cubicBezTo>
                    <a:lnTo>
                      <a:pt x="151352" y="68104"/>
                    </a:lnTo>
                    <a:lnTo>
                      <a:pt x="208502" y="0"/>
                    </a:lnTo>
                    <a:cubicBezTo>
                      <a:pt x="258794" y="0"/>
                      <a:pt x="302323" y="19907"/>
                      <a:pt x="302323" y="74009"/>
                    </a:cubicBezTo>
                    <a:lnTo>
                      <a:pt x="302323" y="188309"/>
                    </a:lnTo>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sp>
            <p:nvSpPr>
              <p:cNvPr id="126" name="Freeform 125">
                <a:extLst>
                  <a:ext uri="{FF2B5EF4-FFF2-40B4-BE49-F238E27FC236}">
                    <a16:creationId xmlns:a16="http://schemas.microsoft.com/office/drawing/2014/main" id="{CA49A506-0BA1-2A45-9D42-32123319195C}"/>
                  </a:ext>
                </a:extLst>
              </p:cNvPr>
              <p:cNvSpPr/>
              <p:nvPr/>
            </p:nvSpPr>
            <p:spPr>
              <a:xfrm>
                <a:off x="4155281" y="425927"/>
                <a:ext cx="147637" cy="175355"/>
              </a:xfrm>
              <a:custGeom>
                <a:avLst/>
                <a:gdLst>
                  <a:gd name="connsiteX0" fmla="*/ 147638 w 147637"/>
                  <a:gd name="connsiteY0" fmla="*/ 101537 h 175355"/>
                  <a:gd name="connsiteX1" fmla="*/ 73819 w 147637"/>
                  <a:gd name="connsiteY1" fmla="*/ 175355 h 175355"/>
                  <a:gd name="connsiteX2" fmla="*/ 0 w 147637"/>
                  <a:gd name="connsiteY2" fmla="*/ 101537 h 175355"/>
                  <a:gd name="connsiteX3" fmla="*/ 0 w 147637"/>
                  <a:gd name="connsiteY3" fmla="*/ 73819 h 175355"/>
                  <a:gd name="connsiteX4" fmla="*/ 73819 w 147637"/>
                  <a:gd name="connsiteY4" fmla="*/ 0 h 175355"/>
                  <a:gd name="connsiteX5" fmla="*/ 147638 w 147637"/>
                  <a:gd name="connsiteY5" fmla="*/ 73819 h 17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37" h="175355">
                    <a:moveTo>
                      <a:pt x="147638" y="101537"/>
                    </a:moveTo>
                    <a:cubicBezTo>
                      <a:pt x="147638" y="142305"/>
                      <a:pt x="114588" y="175355"/>
                      <a:pt x="73819" y="175355"/>
                    </a:cubicBezTo>
                    <a:cubicBezTo>
                      <a:pt x="33050" y="175355"/>
                      <a:pt x="0" y="142305"/>
                      <a:pt x="0" y="101537"/>
                    </a:cubicBezTo>
                    <a:lnTo>
                      <a:pt x="0" y="73819"/>
                    </a:lnTo>
                    <a:cubicBezTo>
                      <a:pt x="0" y="33050"/>
                      <a:pt x="33050" y="0"/>
                      <a:pt x="73819" y="0"/>
                    </a:cubicBezTo>
                    <a:cubicBezTo>
                      <a:pt x="114588" y="0"/>
                      <a:pt x="147638" y="33050"/>
                      <a:pt x="147638" y="73819"/>
                    </a:cubicBezTo>
                    <a:close/>
                  </a:path>
                </a:pathLst>
              </a:custGeom>
              <a:noFill/>
              <a:ln w="19050" cap="flat">
                <a:solidFill>
                  <a:schemeClr val="tx2"/>
                </a:solidFill>
                <a:prstDash val="solid"/>
                <a:round/>
              </a:ln>
            </p:spPr>
            <p:txBody>
              <a:bodyPr rtlCol="0" anchor="ctr"/>
              <a:lstStyle/>
              <a:p>
                <a:pPr algn="l" defTabSz="2438372" hangingPunct="1">
                  <a:defRPr/>
                </a:pPr>
                <a:endParaRPr lang="en-US" sz="4800" kern="1200">
                  <a:latin typeface="Arial" panose="020B0604020202020204"/>
                </a:endParaRPr>
              </a:p>
            </p:txBody>
          </p:sp>
        </p:grpSp>
        <p:sp>
          <p:nvSpPr>
            <p:cNvPr id="124" name="Graphic 30">
              <a:extLst>
                <a:ext uri="{FF2B5EF4-FFF2-40B4-BE49-F238E27FC236}">
                  <a16:creationId xmlns:a16="http://schemas.microsoft.com/office/drawing/2014/main" id="{9B91FD39-4426-6D45-B3A0-94BFE15110E3}"/>
                </a:ext>
              </a:extLst>
            </p:cNvPr>
            <p:cNvSpPr/>
            <p:nvPr/>
          </p:nvSpPr>
          <p:spPr>
            <a:xfrm>
              <a:off x="4324256" y="703805"/>
              <a:ext cx="113512" cy="98438"/>
            </a:xfrm>
            <a:custGeom>
              <a:avLst/>
              <a:gdLst>
                <a:gd name="connsiteX0" fmla="*/ 0 w 1548267"/>
                <a:gd name="connsiteY0" fmla="*/ 1342670 h 1342670"/>
                <a:gd name="connsiteX1" fmla="*/ 774005 w 1548267"/>
                <a:gd name="connsiteY1" fmla="*/ 0 h 1342670"/>
                <a:gd name="connsiteX2" fmla="*/ 1548267 w 1548267"/>
                <a:gd name="connsiteY2" fmla="*/ 1342670 h 1342670"/>
              </a:gdLst>
              <a:ahLst/>
              <a:cxnLst>
                <a:cxn ang="0">
                  <a:pos x="connsiteX0" y="connsiteY0"/>
                </a:cxn>
                <a:cxn ang="0">
                  <a:pos x="connsiteX1" y="connsiteY1"/>
                </a:cxn>
                <a:cxn ang="0">
                  <a:pos x="connsiteX2" y="connsiteY2"/>
                </a:cxn>
              </a:cxnLst>
              <a:rect l="l" t="t" r="r" b="b"/>
              <a:pathLst>
                <a:path w="1548267" h="1342670">
                  <a:moveTo>
                    <a:pt x="0" y="1342670"/>
                  </a:moveTo>
                  <a:lnTo>
                    <a:pt x="774005" y="0"/>
                  </a:lnTo>
                  <a:lnTo>
                    <a:pt x="1548267" y="1342670"/>
                  </a:lnTo>
                  <a:close/>
                </a:path>
              </a:pathLst>
            </a:custGeom>
            <a:solidFill>
              <a:schemeClr val="accent3"/>
            </a:solidFill>
            <a:ln w="2571" cap="flat">
              <a:noFill/>
              <a:prstDash val="solid"/>
              <a:miter/>
            </a:ln>
          </p:spPr>
          <p:txBody>
            <a:bodyPr rtlCol="0" anchor="ctr"/>
            <a:lstStyle/>
            <a:p>
              <a:pPr algn="l" defTabSz="2438372" hangingPunct="1">
                <a:defRPr/>
              </a:pPr>
              <a:endParaRPr lang="en-US" sz="4800" kern="1200" dirty="0">
                <a:latin typeface="Arial" panose="020B0604020202020204"/>
              </a:endParaRPr>
            </a:p>
          </p:txBody>
        </p:sp>
      </p:grpSp>
      <p:sp>
        <p:nvSpPr>
          <p:cNvPr id="2" name="Title 1">
            <a:extLst>
              <a:ext uri="{FF2B5EF4-FFF2-40B4-BE49-F238E27FC236}">
                <a16:creationId xmlns:a16="http://schemas.microsoft.com/office/drawing/2014/main" id="{3F890036-0875-F911-1625-DFC9D488114C}"/>
              </a:ext>
            </a:extLst>
          </p:cNvPr>
          <p:cNvSpPr>
            <a:spLocks noGrp="1"/>
          </p:cNvSpPr>
          <p:nvPr>
            <p:ph type="title"/>
          </p:nvPr>
        </p:nvSpPr>
        <p:spPr>
          <a:xfrm>
            <a:off x="591000" y="331884"/>
            <a:ext cx="22661318" cy="1295744"/>
          </a:xfrm>
        </p:spPr>
        <p:txBody>
          <a:bodyPr/>
          <a:lstStyle/>
          <a:p>
            <a:r>
              <a:rPr lang="en-AU" dirty="0"/>
              <a:t>Why do businesses need connected planning</a:t>
            </a:r>
          </a:p>
        </p:txBody>
      </p:sp>
      <p:sp>
        <p:nvSpPr>
          <p:cNvPr id="148" name="TextBox 147">
            <a:extLst>
              <a:ext uri="{FF2B5EF4-FFF2-40B4-BE49-F238E27FC236}">
                <a16:creationId xmlns:a16="http://schemas.microsoft.com/office/drawing/2014/main" id="{3A1562A3-0139-9988-6B69-84CAFDD7BF45}"/>
              </a:ext>
            </a:extLst>
          </p:cNvPr>
          <p:cNvSpPr txBox="1"/>
          <p:nvPr/>
        </p:nvSpPr>
        <p:spPr>
          <a:xfrm>
            <a:off x="553750" y="2388375"/>
            <a:ext cx="24818653" cy="543675"/>
          </a:xfrm>
          <a:prstGeom prst="rect">
            <a:avLst/>
          </a:prstGeom>
          <a:noFill/>
        </p:spPr>
        <p:txBody>
          <a:bodyPr wrap="square">
            <a:spAutoFit/>
          </a:bodyPr>
          <a:lstStyle/>
          <a:p>
            <a:pPr algn="l" defTabSz="2438430" hangingPunct="1">
              <a:defRPr/>
            </a:pPr>
            <a:r>
              <a:rPr lang="en-US" sz="2933" kern="1200" spc="-80" dirty="0">
                <a:solidFill>
                  <a:srgbClr val="000000">
                    <a:lumMod val="50000"/>
                    <a:lumOff val="50000"/>
                  </a:srgbClr>
                </a:solidFill>
                <a:latin typeface="Arial" panose="020B0604020202020204" pitchFamily="34" charset="0"/>
                <a:ea typeface="Verdana" charset="0"/>
                <a:cs typeface="Arial" panose="020B0604020202020204" pitchFamily="34" charset="0"/>
              </a:rPr>
              <a:t>Enabling visibility, agility, collaboration across the business to accelerate </a:t>
            </a:r>
            <a:r>
              <a:rPr lang="en-US" sz="2933" b="1" kern="1200" spc="-80" dirty="0">
                <a:solidFill>
                  <a:srgbClr val="000000">
                    <a:lumMod val="50000"/>
                    <a:lumOff val="50000"/>
                  </a:srgbClr>
                </a:solidFill>
                <a:latin typeface="Arial" panose="020B0604020202020204" pitchFamily="34" charset="0"/>
                <a:ea typeface="Verdana" charset="0"/>
                <a:cs typeface="Arial" panose="020B0604020202020204" pitchFamily="34" charset="0"/>
              </a:rPr>
              <a:t>revenue</a:t>
            </a:r>
            <a:r>
              <a:rPr lang="en-US" sz="2933" kern="1200" spc="-80" dirty="0">
                <a:solidFill>
                  <a:srgbClr val="000000">
                    <a:lumMod val="50000"/>
                    <a:lumOff val="50000"/>
                  </a:srgbClr>
                </a:solidFill>
                <a:latin typeface="Arial" panose="020B0604020202020204" pitchFamily="34" charset="0"/>
                <a:ea typeface="Verdana" charset="0"/>
                <a:cs typeface="Arial" panose="020B0604020202020204" pitchFamily="34" charset="0"/>
              </a:rPr>
              <a:t> growth, expand </a:t>
            </a:r>
            <a:r>
              <a:rPr lang="en-US" sz="2933" b="1" kern="1200" spc="-80" dirty="0">
                <a:solidFill>
                  <a:srgbClr val="000000">
                    <a:lumMod val="50000"/>
                    <a:lumOff val="50000"/>
                  </a:srgbClr>
                </a:solidFill>
                <a:latin typeface="Arial" panose="020B0604020202020204" pitchFamily="34" charset="0"/>
                <a:ea typeface="Verdana" charset="0"/>
                <a:cs typeface="Arial" panose="020B0604020202020204" pitchFamily="34" charset="0"/>
              </a:rPr>
              <a:t>margins</a:t>
            </a:r>
            <a:r>
              <a:rPr lang="en-US" sz="2933" kern="1200" spc="-80" dirty="0">
                <a:solidFill>
                  <a:srgbClr val="000000">
                    <a:lumMod val="50000"/>
                    <a:lumOff val="50000"/>
                  </a:srgbClr>
                </a:solidFill>
                <a:latin typeface="Arial" panose="020B0604020202020204" pitchFamily="34" charset="0"/>
                <a:ea typeface="Verdana" charset="0"/>
                <a:cs typeface="Arial" panose="020B0604020202020204" pitchFamily="34" charset="0"/>
              </a:rPr>
              <a:t> and better manage </a:t>
            </a:r>
            <a:r>
              <a:rPr lang="en-US" sz="2933" b="1" kern="1200" spc="-80" dirty="0">
                <a:solidFill>
                  <a:srgbClr val="000000">
                    <a:lumMod val="50000"/>
                    <a:lumOff val="50000"/>
                  </a:srgbClr>
                </a:solidFill>
                <a:latin typeface="Arial" panose="020B0604020202020204" pitchFamily="34" charset="0"/>
                <a:ea typeface="Verdana" charset="0"/>
                <a:cs typeface="Arial" panose="020B0604020202020204" pitchFamily="34" charset="0"/>
              </a:rPr>
              <a:t>risk</a:t>
            </a:r>
            <a:endParaRPr lang="en-US" sz="2933" b="1" kern="1200" dirty="0">
              <a:solidFill>
                <a:srgbClr val="000000">
                  <a:lumMod val="50000"/>
                  <a:lumOff val="50000"/>
                </a:srgbClr>
              </a:solidFill>
              <a:latin typeface="Arial" panose="020B0604020202020204"/>
            </a:endParaRPr>
          </a:p>
        </p:txBody>
      </p:sp>
    </p:spTree>
    <p:extLst>
      <p:ext uri="{BB962C8B-B14F-4D97-AF65-F5344CB8AC3E}">
        <p14:creationId xmlns:p14="http://schemas.microsoft.com/office/powerpoint/2010/main" val="24271281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left)">
                                      <p:cBhvr>
                                        <p:cTn id="13" dur="500"/>
                                        <p:tgtEl>
                                          <p:spTgt spid="55"/>
                                        </p:tgtEl>
                                      </p:cBhvr>
                                    </p:animEffect>
                                  </p:childTnLst>
                                </p:cTn>
                              </p:par>
                              <p:par>
                                <p:cTn id="14" presetID="22" presetClass="entr" presetSubtype="1"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up)">
                                      <p:cBhvr>
                                        <p:cTn id="16" dur="500"/>
                                        <p:tgtEl>
                                          <p:spTgt spid="71"/>
                                        </p:tgtEl>
                                      </p:cBhvr>
                                    </p:animEffect>
                                  </p:childTnLst>
                                </p:cTn>
                              </p:par>
                              <p:par>
                                <p:cTn id="17" presetID="22" presetClass="entr" presetSubtype="2"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500"/>
                                        <p:tgtEl>
                                          <p:spTgt spid="54"/>
                                        </p:tgtEl>
                                      </p:cBhvr>
                                    </p:animEffect>
                                  </p:childTnLst>
                                </p:cTn>
                              </p:par>
                              <p:par>
                                <p:cTn id="20" presetID="2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par>
                          <p:cTn id="23" fill="hold">
                            <p:stCondLst>
                              <p:cond delay="500"/>
                            </p:stCondLst>
                            <p:childTnLst>
                              <p:par>
                                <p:cTn id="24" presetID="2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edge">
                                      <p:cBhvr>
                                        <p:cTn id="26" dur="1000"/>
                                        <p:tgtEl>
                                          <p:spTgt spid="10"/>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8"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2"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par>
                                <p:cTn id="40" presetID="22" presetClass="entr" presetSubtype="2"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par>
                                <p:cTn id="43" presetID="22" presetClass="entr" presetSubtype="2"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an 131">
            <a:extLst>
              <a:ext uri="{FF2B5EF4-FFF2-40B4-BE49-F238E27FC236}">
                <a16:creationId xmlns:a16="http://schemas.microsoft.com/office/drawing/2014/main" id="{B968D1B7-C756-5940-AED2-4E7ABF7E8EA7}"/>
              </a:ext>
            </a:extLst>
          </p:cNvPr>
          <p:cNvSpPr/>
          <p:nvPr/>
        </p:nvSpPr>
        <p:spPr>
          <a:xfrm>
            <a:off x="9551752" y="10789711"/>
            <a:ext cx="6339029" cy="1647325"/>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0" name="Arrow: Up-Down 69">
            <a:extLst>
              <a:ext uri="{FF2B5EF4-FFF2-40B4-BE49-F238E27FC236}">
                <a16:creationId xmlns:a16="http://schemas.microsoft.com/office/drawing/2014/main" id="{025575DE-9D7F-4730-AD2E-31F8534ADBB8}"/>
              </a:ext>
            </a:extLst>
          </p:cNvPr>
          <p:cNvSpPr/>
          <p:nvPr/>
        </p:nvSpPr>
        <p:spPr>
          <a:xfrm>
            <a:off x="17483702" y="2184913"/>
            <a:ext cx="1038373" cy="7982696"/>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20" name="Arrow: Up-Down 19">
            <a:extLst>
              <a:ext uri="{FF2B5EF4-FFF2-40B4-BE49-F238E27FC236}">
                <a16:creationId xmlns:a16="http://schemas.microsoft.com/office/drawing/2014/main" id="{538A9A3F-7A17-46EC-98F1-56692390B468}"/>
              </a:ext>
            </a:extLst>
          </p:cNvPr>
          <p:cNvSpPr/>
          <p:nvPr/>
        </p:nvSpPr>
        <p:spPr>
          <a:xfrm>
            <a:off x="13956566" y="2184912"/>
            <a:ext cx="1038373" cy="7973568"/>
          </a:xfrm>
          <a:prstGeom prst="up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24" name="TextBox 23">
            <a:extLst>
              <a:ext uri="{FF2B5EF4-FFF2-40B4-BE49-F238E27FC236}">
                <a16:creationId xmlns:a16="http://schemas.microsoft.com/office/drawing/2014/main" id="{F42E5520-751D-4EC7-9659-7D9FBEB225BA}"/>
              </a:ext>
            </a:extLst>
          </p:cNvPr>
          <p:cNvSpPr txBox="1"/>
          <p:nvPr/>
        </p:nvSpPr>
        <p:spPr>
          <a:xfrm>
            <a:off x="14011179" y="2651727"/>
            <a:ext cx="615553" cy="7084237"/>
          </a:xfrm>
          <a:prstGeom prst="rect">
            <a:avLst/>
          </a:prstGeom>
          <a:noFill/>
        </p:spPr>
        <p:txBody>
          <a:bodyPr vert="vert270" wrap="square" rtlCol="0">
            <a:spAutoFit/>
          </a:bodyPr>
          <a:lstStyle/>
          <a:p>
            <a:pPr defTabSz="1828778"/>
            <a:r>
              <a:rPr lang="en-US" sz="2400" dirty="0">
                <a:solidFill>
                  <a:schemeClr val="bg1"/>
                </a:solidFill>
                <a:latin typeface="Arial" panose="020B0604020202020204" pitchFamily="34" charset="0"/>
              </a:rPr>
              <a:t>Short</a:t>
            </a:r>
            <a:r>
              <a:rPr lang="en-US" sz="2800" dirty="0">
                <a:solidFill>
                  <a:schemeClr val="bg1"/>
                </a:solidFill>
                <a:latin typeface="Arial" panose="020B0604020202020204" pitchFamily="34" charset="0"/>
              </a:rPr>
              <a:t>     </a:t>
            </a:r>
            <a:r>
              <a:rPr lang="en-US" sz="2800" b="1" dirty="0">
                <a:solidFill>
                  <a:schemeClr val="bg1"/>
                </a:solidFill>
                <a:latin typeface="Arial" panose="020B0604020202020204" pitchFamily="34" charset="0"/>
              </a:rPr>
              <a:t>Planning Horizon     </a:t>
            </a:r>
            <a:r>
              <a:rPr lang="en-US" sz="2400" dirty="0">
                <a:solidFill>
                  <a:schemeClr val="bg1"/>
                </a:solidFill>
                <a:latin typeface="Arial" panose="020B0604020202020204" pitchFamily="34" charset="0"/>
              </a:rPr>
              <a:t>Long</a:t>
            </a:r>
          </a:p>
        </p:txBody>
      </p:sp>
      <p:sp>
        <p:nvSpPr>
          <p:cNvPr id="30" name="Arrow: Up-Down 29">
            <a:extLst>
              <a:ext uri="{FF2B5EF4-FFF2-40B4-BE49-F238E27FC236}">
                <a16:creationId xmlns:a16="http://schemas.microsoft.com/office/drawing/2014/main" id="{CA9A68D5-99DE-4BE1-8E22-7F2F4F256A31}"/>
              </a:ext>
            </a:extLst>
          </p:cNvPr>
          <p:cNvSpPr/>
          <p:nvPr/>
        </p:nvSpPr>
        <p:spPr>
          <a:xfrm>
            <a:off x="15151400" y="2184913"/>
            <a:ext cx="1038373" cy="7982696"/>
          </a:xfrm>
          <a:prstGeom prst="up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31" name="TextBox 30">
            <a:extLst>
              <a:ext uri="{FF2B5EF4-FFF2-40B4-BE49-F238E27FC236}">
                <a16:creationId xmlns:a16="http://schemas.microsoft.com/office/drawing/2014/main" id="{87E3C8D5-8FE1-4632-8484-23F773936A3A}"/>
              </a:ext>
            </a:extLst>
          </p:cNvPr>
          <p:cNvSpPr txBox="1"/>
          <p:nvPr/>
        </p:nvSpPr>
        <p:spPr>
          <a:xfrm>
            <a:off x="15175315" y="2293184"/>
            <a:ext cx="615553" cy="7688251"/>
          </a:xfrm>
          <a:prstGeom prst="rect">
            <a:avLst/>
          </a:prstGeom>
          <a:noFill/>
        </p:spPr>
        <p:txBody>
          <a:bodyPr vert="vert270" wrap="square" rtlCol="0">
            <a:spAutoFit/>
          </a:bodyPr>
          <a:lstStyle/>
          <a:p>
            <a:pPr defTabSz="1828778"/>
            <a:r>
              <a:rPr lang="en-US" sz="2400" dirty="0">
                <a:solidFill>
                  <a:schemeClr val="bg1"/>
                </a:solidFill>
                <a:latin typeface="Arial" panose="020B0604020202020204" pitchFamily="34" charset="0"/>
              </a:rPr>
              <a:t>Days</a:t>
            </a:r>
            <a:r>
              <a:rPr lang="en-US" sz="2800" dirty="0">
                <a:solidFill>
                  <a:schemeClr val="bg1"/>
                </a:solidFill>
                <a:latin typeface="Arial" panose="020B0604020202020204" pitchFamily="34" charset="0"/>
              </a:rPr>
              <a:t>   </a:t>
            </a:r>
            <a:r>
              <a:rPr lang="en-US" sz="2800" b="1" dirty="0">
                <a:solidFill>
                  <a:schemeClr val="bg1"/>
                </a:solidFill>
                <a:latin typeface="Arial" panose="020B0604020202020204" pitchFamily="34" charset="0"/>
              </a:rPr>
              <a:t>Planning Time Periods     </a:t>
            </a:r>
            <a:r>
              <a:rPr lang="en-US" sz="2400" dirty="0">
                <a:solidFill>
                  <a:schemeClr val="bg1"/>
                </a:solidFill>
                <a:latin typeface="Arial" panose="020B0604020202020204" pitchFamily="34" charset="0"/>
              </a:rPr>
              <a:t>Months</a:t>
            </a:r>
          </a:p>
        </p:txBody>
      </p:sp>
      <p:sp>
        <p:nvSpPr>
          <p:cNvPr id="41" name="Arrow: Up-Down 40">
            <a:extLst>
              <a:ext uri="{FF2B5EF4-FFF2-40B4-BE49-F238E27FC236}">
                <a16:creationId xmlns:a16="http://schemas.microsoft.com/office/drawing/2014/main" id="{05EE7F7C-D90F-42B1-99D4-39322CEA98D9}"/>
              </a:ext>
            </a:extLst>
          </p:cNvPr>
          <p:cNvSpPr/>
          <p:nvPr/>
        </p:nvSpPr>
        <p:spPr>
          <a:xfrm>
            <a:off x="16353878" y="2184913"/>
            <a:ext cx="1038373" cy="7982696"/>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42" name="TextBox 41">
            <a:extLst>
              <a:ext uri="{FF2B5EF4-FFF2-40B4-BE49-F238E27FC236}">
                <a16:creationId xmlns:a16="http://schemas.microsoft.com/office/drawing/2014/main" id="{D101ADC9-CC8B-40C1-86DD-8FA5F588B150}"/>
              </a:ext>
            </a:extLst>
          </p:cNvPr>
          <p:cNvSpPr txBox="1"/>
          <p:nvPr/>
        </p:nvSpPr>
        <p:spPr>
          <a:xfrm>
            <a:off x="16357651" y="2218240"/>
            <a:ext cx="615553" cy="7973568"/>
          </a:xfrm>
          <a:prstGeom prst="rect">
            <a:avLst/>
          </a:prstGeom>
          <a:noFill/>
        </p:spPr>
        <p:txBody>
          <a:bodyPr vert="vert270" wrap="square" rtlCol="0">
            <a:spAutoFit/>
          </a:bodyPr>
          <a:lstStyle/>
          <a:p>
            <a:pPr defTabSz="1828778"/>
            <a:r>
              <a:rPr lang="en-US" sz="2400" dirty="0">
                <a:solidFill>
                  <a:schemeClr val="bg1"/>
                </a:solidFill>
                <a:latin typeface="Arial" panose="020B0604020202020204" pitchFamily="34" charset="0"/>
              </a:rPr>
              <a:t>Detailed</a:t>
            </a:r>
            <a:r>
              <a:rPr lang="en-US" sz="2800" dirty="0">
                <a:solidFill>
                  <a:schemeClr val="bg1"/>
                </a:solidFill>
                <a:latin typeface="Arial" panose="020B0604020202020204" pitchFamily="34" charset="0"/>
              </a:rPr>
              <a:t>    </a:t>
            </a:r>
            <a:r>
              <a:rPr lang="en-US" sz="2800" b="1" dirty="0">
                <a:solidFill>
                  <a:schemeClr val="bg1"/>
                </a:solidFill>
                <a:latin typeface="Arial" panose="020B0604020202020204" pitchFamily="34" charset="0"/>
              </a:rPr>
              <a:t>Data Granular</a:t>
            </a:r>
            <a:r>
              <a:rPr lang="en-US" sz="2800" dirty="0">
                <a:solidFill>
                  <a:schemeClr val="bg1"/>
                </a:solidFill>
                <a:latin typeface="Arial" panose="020B0604020202020204" pitchFamily="34" charset="0"/>
              </a:rPr>
              <a:t>ity    </a:t>
            </a:r>
            <a:r>
              <a:rPr lang="en-US" sz="2400" dirty="0">
                <a:solidFill>
                  <a:schemeClr val="bg1"/>
                </a:solidFill>
                <a:latin typeface="Arial" panose="020B0604020202020204" pitchFamily="34" charset="0"/>
              </a:rPr>
              <a:t>Aggregate</a:t>
            </a:r>
          </a:p>
        </p:txBody>
      </p:sp>
      <p:sp>
        <p:nvSpPr>
          <p:cNvPr id="69" name="TextBox 68">
            <a:extLst>
              <a:ext uri="{FF2B5EF4-FFF2-40B4-BE49-F238E27FC236}">
                <a16:creationId xmlns:a16="http://schemas.microsoft.com/office/drawing/2014/main" id="{B02CE5DD-B7BB-41CA-8962-856F50AF36A9}"/>
              </a:ext>
            </a:extLst>
          </p:cNvPr>
          <p:cNvSpPr txBox="1"/>
          <p:nvPr/>
        </p:nvSpPr>
        <p:spPr>
          <a:xfrm>
            <a:off x="17495653" y="2337896"/>
            <a:ext cx="615553" cy="7688251"/>
          </a:xfrm>
          <a:prstGeom prst="rect">
            <a:avLst/>
          </a:prstGeom>
          <a:noFill/>
        </p:spPr>
        <p:txBody>
          <a:bodyPr vert="vert270" wrap="square" rtlCol="0">
            <a:spAutoFit/>
          </a:bodyPr>
          <a:lstStyle/>
          <a:p>
            <a:pPr defTabSz="1828778"/>
            <a:r>
              <a:rPr lang="en-US" sz="2400" dirty="0">
                <a:solidFill>
                  <a:schemeClr val="bg1"/>
                </a:solidFill>
                <a:latin typeface="Arial" panose="020B0604020202020204" pitchFamily="34" charset="0"/>
              </a:rPr>
              <a:t>Daily </a:t>
            </a:r>
            <a:r>
              <a:rPr lang="en-US" sz="2800" dirty="0">
                <a:solidFill>
                  <a:schemeClr val="bg1"/>
                </a:solidFill>
                <a:latin typeface="Arial" panose="020B0604020202020204" pitchFamily="34" charset="0"/>
              </a:rPr>
              <a:t>    </a:t>
            </a:r>
            <a:r>
              <a:rPr lang="en-US" sz="2800" b="1" dirty="0">
                <a:solidFill>
                  <a:schemeClr val="bg1"/>
                </a:solidFill>
                <a:latin typeface="Arial" panose="020B0604020202020204" pitchFamily="34" charset="0"/>
              </a:rPr>
              <a:t>Planning Frequency    </a:t>
            </a:r>
            <a:r>
              <a:rPr lang="en-US" sz="2400" dirty="0">
                <a:solidFill>
                  <a:schemeClr val="bg1"/>
                </a:solidFill>
                <a:latin typeface="Arial" panose="020B0604020202020204" pitchFamily="34" charset="0"/>
              </a:rPr>
              <a:t>(Semi)Annual</a:t>
            </a:r>
          </a:p>
        </p:txBody>
      </p:sp>
      <p:sp>
        <p:nvSpPr>
          <p:cNvPr id="82" name="Graphic 21">
            <a:extLst>
              <a:ext uri="{FF2B5EF4-FFF2-40B4-BE49-F238E27FC236}">
                <a16:creationId xmlns:a16="http://schemas.microsoft.com/office/drawing/2014/main" id="{50AB3118-F335-C44A-9082-F0E0DA1F8246}"/>
              </a:ext>
            </a:extLst>
          </p:cNvPr>
          <p:cNvSpPr/>
          <p:nvPr/>
        </p:nvSpPr>
        <p:spPr>
          <a:xfrm>
            <a:off x="3997564"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IBP</a:t>
            </a:r>
          </a:p>
        </p:txBody>
      </p:sp>
      <p:sp>
        <p:nvSpPr>
          <p:cNvPr id="83" name="Graphic 21">
            <a:extLst>
              <a:ext uri="{FF2B5EF4-FFF2-40B4-BE49-F238E27FC236}">
                <a16:creationId xmlns:a16="http://schemas.microsoft.com/office/drawing/2014/main" id="{10CAE95D-E91B-E44F-A113-D25452E7C7E2}"/>
              </a:ext>
            </a:extLst>
          </p:cNvPr>
          <p:cNvSpPr/>
          <p:nvPr/>
        </p:nvSpPr>
        <p:spPr>
          <a:xfrm>
            <a:off x="6189690"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LT Dem Trends</a:t>
            </a:r>
          </a:p>
        </p:txBody>
      </p:sp>
      <p:sp>
        <p:nvSpPr>
          <p:cNvPr id="84" name="Graphic 21">
            <a:extLst>
              <a:ext uri="{FF2B5EF4-FFF2-40B4-BE49-F238E27FC236}">
                <a16:creationId xmlns:a16="http://schemas.microsoft.com/office/drawing/2014/main" id="{CB5C6851-7194-1142-AF54-A27B8BD6D857}"/>
              </a:ext>
            </a:extLst>
          </p:cNvPr>
          <p:cNvSpPr/>
          <p:nvPr/>
        </p:nvSpPr>
        <p:spPr>
          <a:xfrm>
            <a:off x="8381815"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err="1">
                <a:solidFill>
                  <a:schemeClr val="bg1"/>
                </a:solidFill>
                <a:latin typeface="Arial" panose="020B0604020202020204" pitchFamily="34" charset="0"/>
                <a:cs typeface="Arial" panose="020B0604020202020204" pitchFamily="34" charset="0"/>
              </a:rPr>
              <a:t>CapEx</a:t>
            </a:r>
            <a:endParaRPr lang="en-US" sz="24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Decisions</a:t>
            </a:r>
          </a:p>
        </p:txBody>
      </p:sp>
      <p:sp>
        <p:nvSpPr>
          <p:cNvPr id="85" name="Graphic 21">
            <a:extLst>
              <a:ext uri="{FF2B5EF4-FFF2-40B4-BE49-F238E27FC236}">
                <a16:creationId xmlns:a16="http://schemas.microsoft.com/office/drawing/2014/main" id="{ADB5091B-9885-834F-B68A-0A454A3555A3}"/>
              </a:ext>
            </a:extLst>
          </p:cNvPr>
          <p:cNvSpPr/>
          <p:nvPr/>
        </p:nvSpPr>
        <p:spPr>
          <a:xfrm>
            <a:off x="10573940"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Partner</a:t>
            </a:r>
          </a:p>
          <a:p>
            <a:pPr algn="ctr"/>
            <a:r>
              <a:rPr lang="en-US" sz="2400" dirty="0">
                <a:solidFill>
                  <a:schemeClr val="bg1"/>
                </a:solidFill>
                <a:latin typeface="Arial" panose="020B0604020202020204" pitchFamily="34" charset="0"/>
                <a:cs typeface="Arial" panose="020B0604020202020204" pitchFamily="34" charset="0"/>
              </a:rPr>
              <a:t>Contracts</a:t>
            </a:r>
          </a:p>
        </p:txBody>
      </p:sp>
      <p:sp>
        <p:nvSpPr>
          <p:cNvPr id="86" name="Graphic 21">
            <a:extLst>
              <a:ext uri="{FF2B5EF4-FFF2-40B4-BE49-F238E27FC236}">
                <a16:creationId xmlns:a16="http://schemas.microsoft.com/office/drawing/2014/main" id="{DF577F98-50E3-A143-B586-9FCCD8CEAC44}"/>
              </a:ext>
            </a:extLst>
          </p:cNvPr>
          <p:cNvSpPr/>
          <p:nvPr/>
        </p:nvSpPr>
        <p:spPr>
          <a:xfrm>
            <a:off x="3997564"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S&amp;OP</a:t>
            </a:r>
          </a:p>
        </p:txBody>
      </p:sp>
      <p:sp>
        <p:nvSpPr>
          <p:cNvPr id="87" name="Graphic 21">
            <a:extLst>
              <a:ext uri="{FF2B5EF4-FFF2-40B4-BE49-F238E27FC236}">
                <a16:creationId xmlns:a16="http://schemas.microsoft.com/office/drawing/2014/main" id="{5EE2A8DD-843D-3F48-B2AB-CE57E6CB6584}"/>
              </a:ext>
            </a:extLst>
          </p:cNvPr>
          <p:cNvSpPr/>
          <p:nvPr/>
        </p:nvSpPr>
        <p:spPr>
          <a:xfrm>
            <a:off x="6189690"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DP</a:t>
            </a:r>
          </a:p>
        </p:txBody>
      </p:sp>
      <p:sp>
        <p:nvSpPr>
          <p:cNvPr id="88" name="Graphic 21">
            <a:extLst>
              <a:ext uri="{FF2B5EF4-FFF2-40B4-BE49-F238E27FC236}">
                <a16:creationId xmlns:a16="http://schemas.microsoft.com/office/drawing/2014/main" id="{B5DD6BFE-418E-BA47-941D-C9CE824E2FC2}"/>
              </a:ext>
            </a:extLst>
          </p:cNvPr>
          <p:cNvSpPr/>
          <p:nvPr/>
        </p:nvSpPr>
        <p:spPr>
          <a:xfrm>
            <a:off x="8381815"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MP/PP</a:t>
            </a:r>
          </a:p>
        </p:txBody>
      </p:sp>
      <p:sp>
        <p:nvSpPr>
          <p:cNvPr id="89" name="Graphic 21">
            <a:extLst>
              <a:ext uri="{FF2B5EF4-FFF2-40B4-BE49-F238E27FC236}">
                <a16:creationId xmlns:a16="http://schemas.microsoft.com/office/drawing/2014/main" id="{82893539-2FBF-E244-9DE7-6C06C4F694FA}"/>
              </a:ext>
            </a:extLst>
          </p:cNvPr>
          <p:cNvSpPr/>
          <p:nvPr/>
        </p:nvSpPr>
        <p:spPr>
          <a:xfrm>
            <a:off x="10573940"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Mid-term</a:t>
            </a:r>
          </a:p>
          <a:p>
            <a:pPr algn="ctr"/>
            <a:r>
              <a:rPr lang="en-US" sz="2400" dirty="0">
                <a:solidFill>
                  <a:schemeClr val="bg1"/>
                </a:solidFill>
                <a:latin typeface="Arial" panose="020B0604020202020204" pitchFamily="34" charset="0"/>
                <a:cs typeface="Arial" panose="020B0604020202020204" pitchFamily="34" charset="0"/>
              </a:rPr>
              <a:t>Collab</a:t>
            </a:r>
          </a:p>
        </p:txBody>
      </p:sp>
      <p:sp>
        <p:nvSpPr>
          <p:cNvPr id="90" name="Graphic 21">
            <a:extLst>
              <a:ext uri="{FF2B5EF4-FFF2-40B4-BE49-F238E27FC236}">
                <a16:creationId xmlns:a16="http://schemas.microsoft.com/office/drawing/2014/main" id="{78EA92CC-123C-A542-9E61-97C24C863EF0}"/>
              </a:ext>
            </a:extLst>
          </p:cNvPr>
          <p:cNvSpPr/>
          <p:nvPr/>
        </p:nvSpPr>
        <p:spPr>
          <a:xfrm>
            <a:off x="3997564"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S&amp;OE</a:t>
            </a:r>
          </a:p>
        </p:txBody>
      </p:sp>
      <p:sp>
        <p:nvSpPr>
          <p:cNvPr id="91" name="Graphic 21">
            <a:extLst>
              <a:ext uri="{FF2B5EF4-FFF2-40B4-BE49-F238E27FC236}">
                <a16:creationId xmlns:a16="http://schemas.microsoft.com/office/drawing/2014/main" id="{BEE5A502-AACB-9D4C-B568-C34D55C00869}"/>
              </a:ext>
            </a:extLst>
          </p:cNvPr>
          <p:cNvSpPr/>
          <p:nvPr/>
        </p:nvSpPr>
        <p:spPr>
          <a:xfrm>
            <a:off x="6189690"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Forecast</a:t>
            </a:r>
          </a:p>
          <a:p>
            <a:pPr algn="ctr"/>
            <a:r>
              <a:rPr lang="en-US" sz="2400" dirty="0" err="1">
                <a:solidFill>
                  <a:schemeClr val="bg1"/>
                </a:solidFill>
                <a:latin typeface="Arial" panose="020B0604020202020204" pitchFamily="34" charset="0"/>
                <a:cs typeface="Arial" panose="020B0604020202020204" pitchFamily="34" charset="0"/>
              </a:rPr>
              <a:t>Consump-tion</a:t>
            </a:r>
            <a:endParaRPr lang="en-US" sz="2400" dirty="0">
              <a:solidFill>
                <a:schemeClr val="bg1"/>
              </a:solidFill>
              <a:latin typeface="Arial" panose="020B0604020202020204" pitchFamily="34" charset="0"/>
              <a:cs typeface="Arial" panose="020B0604020202020204" pitchFamily="34" charset="0"/>
            </a:endParaRPr>
          </a:p>
        </p:txBody>
      </p:sp>
      <p:sp>
        <p:nvSpPr>
          <p:cNvPr id="92" name="Graphic 21">
            <a:extLst>
              <a:ext uri="{FF2B5EF4-FFF2-40B4-BE49-F238E27FC236}">
                <a16:creationId xmlns:a16="http://schemas.microsoft.com/office/drawing/2014/main" id="{24DF3172-6451-3A45-A1D0-36152C9AF612}"/>
              </a:ext>
            </a:extLst>
          </p:cNvPr>
          <p:cNvSpPr/>
          <p:nvPr/>
        </p:nvSpPr>
        <p:spPr>
          <a:xfrm>
            <a:off x="8381815"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Supply Plan Adjust-</a:t>
            </a:r>
            <a:r>
              <a:rPr lang="en-US" sz="2400" dirty="0" err="1">
                <a:solidFill>
                  <a:schemeClr val="bg1"/>
                </a:solidFill>
                <a:latin typeface="Arial" panose="020B0604020202020204" pitchFamily="34" charset="0"/>
                <a:cs typeface="Arial" panose="020B0604020202020204" pitchFamily="34" charset="0"/>
              </a:rPr>
              <a:t>ment</a:t>
            </a:r>
            <a:endParaRPr lang="en-US" sz="2400" dirty="0">
              <a:solidFill>
                <a:schemeClr val="bg1"/>
              </a:solidFill>
              <a:latin typeface="Arial" panose="020B0604020202020204" pitchFamily="34" charset="0"/>
              <a:cs typeface="Arial" panose="020B0604020202020204" pitchFamily="34" charset="0"/>
            </a:endParaRPr>
          </a:p>
        </p:txBody>
      </p:sp>
      <p:sp>
        <p:nvSpPr>
          <p:cNvPr id="93" name="Graphic 21">
            <a:extLst>
              <a:ext uri="{FF2B5EF4-FFF2-40B4-BE49-F238E27FC236}">
                <a16:creationId xmlns:a16="http://schemas.microsoft.com/office/drawing/2014/main" id="{22D7D56D-0CCB-6043-BE9E-C3B41FDE0ABF}"/>
              </a:ext>
            </a:extLst>
          </p:cNvPr>
          <p:cNvSpPr/>
          <p:nvPr/>
        </p:nvSpPr>
        <p:spPr>
          <a:xfrm>
            <a:off x="10573940"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Tactical Collab</a:t>
            </a:r>
          </a:p>
        </p:txBody>
      </p:sp>
      <p:sp>
        <p:nvSpPr>
          <p:cNvPr id="94" name="Cube 93">
            <a:extLst>
              <a:ext uri="{FF2B5EF4-FFF2-40B4-BE49-F238E27FC236}">
                <a16:creationId xmlns:a16="http://schemas.microsoft.com/office/drawing/2014/main" id="{625D9129-2DE9-DA43-B93C-A0D5D2D30E47}"/>
              </a:ext>
            </a:extLst>
          </p:cNvPr>
          <p:cNvSpPr/>
          <p:nvPr/>
        </p:nvSpPr>
        <p:spPr>
          <a:xfrm>
            <a:off x="1713367" y="5074690"/>
            <a:ext cx="724589" cy="3726941"/>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95" name="Cube 94">
            <a:extLst>
              <a:ext uri="{FF2B5EF4-FFF2-40B4-BE49-F238E27FC236}">
                <a16:creationId xmlns:a16="http://schemas.microsoft.com/office/drawing/2014/main" id="{2E8657C8-9100-A14F-8A76-4BDE81EEC285}"/>
              </a:ext>
            </a:extLst>
          </p:cNvPr>
          <p:cNvSpPr/>
          <p:nvPr/>
        </p:nvSpPr>
        <p:spPr>
          <a:xfrm>
            <a:off x="1693561" y="3194291"/>
            <a:ext cx="744392" cy="1790443"/>
          </a:xfrm>
          <a:prstGeom prst="cub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r>
              <a:rPr lang="en-US" sz="2400" dirty="0">
                <a:solidFill>
                  <a:prstClr val="white"/>
                </a:solidFill>
                <a:latin typeface="Arial" panose="020B0604020202020204" pitchFamily="34" charset="0"/>
              </a:rPr>
              <a:t> </a:t>
            </a:r>
          </a:p>
        </p:txBody>
      </p:sp>
      <p:sp>
        <p:nvSpPr>
          <p:cNvPr id="96" name="TextBox 95">
            <a:extLst>
              <a:ext uri="{FF2B5EF4-FFF2-40B4-BE49-F238E27FC236}">
                <a16:creationId xmlns:a16="http://schemas.microsoft.com/office/drawing/2014/main" id="{483482EA-C2DB-EB48-B510-3E8A743C7786}"/>
              </a:ext>
            </a:extLst>
          </p:cNvPr>
          <p:cNvSpPr txBox="1"/>
          <p:nvPr/>
        </p:nvSpPr>
        <p:spPr>
          <a:xfrm rot="16200000" flipH="1">
            <a:off x="1008520" y="3930883"/>
            <a:ext cx="1903077"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Finance</a:t>
            </a:r>
          </a:p>
        </p:txBody>
      </p:sp>
      <p:sp>
        <p:nvSpPr>
          <p:cNvPr id="97" name="TextBox 96">
            <a:extLst>
              <a:ext uri="{FF2B5EF4-FFF2-40B4-BE49-F238E27FC236}">
                <a16:creationId xmlns:a16="http://schemas.microsoft.com/office/drawing/2014/main" id="{70A9AB50-C294-5A41-A151-DDCEC063BEB8}"/>
              </a:ext>
            </a:extLst>
          </p:cNvPr>
          <p:cNvSpPr txBox="1"/>
          <p:nvPr/>
        </p:nvSpPr>
        <p:spPr>
          <a:xfrm rot="16200000" flipH="1">
            <a:off x="262003" y="6730520"/>
            <a:ext cx="3396112"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Supply Chain</a:t>
            </a:r>
          </a:p>
        </p:txBody>
      </p:sp>
      <p:sp>
        <p:nvSpPr>
          <p:cNvPr id="101" name="TextBox 100">
            <a:extLst>
              <a:ext uri="{FF2B5EF4-FFF2-40B4-BE49-F238E27FC236}">
                <a16:creationId xmlns:a16="http://schemas.microsoft.com/office/drawing/2014/main" id="{022B5019-9E0C-3348-94DA-AC7D149066DB}"/>
              </a:ext>
            </a:extLst>
          </p:cNvPr>
          <p:cNvSpPr txBox="1"/>
          <p:nvPr/>
        </p:nvSpPr>
        <p:spPr>
          <a:xfrm>
            <a:off x="9616139" y="9896663"/>
            <a:ext cx="3848443" cy="420564"/>
          </a:xfrm>
          <a:prstGeom prst="rect">
            <a:avLst/>
          </a:prstGeom>
          <a:noFill/>
        </p:spPr>
        <p:txBody>
          <a:bodyPr wrap="square" rtlCol="0">
            <a:spAutoFit/>
          </a:bodyPr>
          <a:lstStyle/>
          <a:p>
            <a:pPr defTabSz="1828778"/>
            <a:r>
              <a:rPr lang="en-US" sz="2133" dirty="0">
                <a:solidFill>
                  <a:srgbClr val="6C7782"/>
                </a:solidFill>
                <a:latin typeface="Arial" panose="020B0604020202020204" pitchFamily="34" charset="0"/>
              </a:rPr>
              <a:t>Anaplan Data Hub</a:t>
            </a:r>
          </a:p>
        </p:txBody>
      </p:sp>
      <p:sp>
        <p:nvSpPr>
          <p:cNvPr id="145" name="Cube 144">
            <a:extLst>
              <a:ext uri="{FF2B5EF4-FFF2-40B4-BE49-F238E27FC236}">
                <a16:creationId xmlns:a16="http://schemas.microsoft.com/office/drawing/2014/main" id="{7DEF9CDB-C572-D346-913F-E8D11465B59A}"/>
              </a:ext>
            </a:extLst>
          </p:cNvPr>
          <p:cNvSpPr/>
          <p:nvPr/>
        </p:nvSpPr>
        <p:spPr>
          <a:xfrm>
            <a:off x="15360123" y="10796475"/>
            <a:ext cx="1177403" cy="1164843"/>
          </a:xfrm>
          <a:prstGeom prst="cub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46" name="Cube 145">
            <a:extLst>
              <a:ext uri="{FF2B5EF4-FFF2-40B4-BE49-F238E27FC236}">
                <a16:creationId xmlns:a16="http://schemas.microsoft.com/office/drawing/2014/main" id="{14ECC061-9A9A-164F-8322-ACD2C91523B5}"/>
              </a:ext>
            </a:extLst>
          </p:cNvPr>
          <p:cNvSpPr/>
          <p:nvPr/>
        </p:nvSpPr>
        <p:spPr>
          <a:xfrm>
            <a:off x="15759373" y="11026885"/>
            <a:ext cx="1177403" cy="1164843"/>
          </a:xfrm>
          <a:prstGeom prst="cub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47" name="Graphic 21">
            <a:extLst>
              <a:ext uri="{FF2B5EF4-FFF2-40B4-BE49-F238E27FC236}">
                <a16:creationId xmlns:a16="http://schemas.microsoft.com/office/drawing/2014/main" id="{C705E506-97ED-C74E-B46C-AEC4DB17EC71}"/>
              </a:ext>
            </a:extLst>
          </p:cNvPr>
          <p:cNvSpPr/>
          <p:nvPr/>
        </p:nvSpPr>
        <p:spPr>
          <a:xfrm>
            <a:off x="9636532" y="10690921"/>
            <a:ext cx="1676216" cy="1541315"/>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Enterprise </a:t>
            </a:r>
            <a:br>
              <a:rPr lang="en-US" sz="2133" dirty="0">
                <a:solidFill>
                  <a:schemeClr val="bg1"/>
                </a:solidFill>
                <a:latin typeface="Arial" panose="020B0604020202020204" pitchFamily="34" charset="0"/>
                <a:cs typeface="Arial" panose="020B0604020202020204" pitchFamily="34" charset="0"/>
              </a:rPr>
            </a:br>
            <a:r>
              <a:rPr lang="en-US" sz="2133" dirty="0">
                <a:solidFill>
                  <a:schemeClr val="bg1"/>
                </a:solidFill>
                <a:latin typeface="Arial" panose="020B0604020202020204" pitchFamily="34" charset="0"/>
                <a:cs typeface="Arial" panose="020B0604020202020204" pitchFamily="34" charset="0"/>
              </a:rPr>
              <a:t>Asset </a:t>
            </a:r>
            <a:br>
              <a:rPr lang="en-US" sz="2133" dirty="0">
                <a:solidFill>
                  <a:schemeClr val="bg1"/>
                </a:solidFill>
                <a:latin typeface="Arial" panose="020B0604020202020204" pitchFamily="34" charset="0"/>
                <a:cs typeface="Arial" panose="020B0604020202020204" pitchFamily="34" charset="0"/>
              </a:rPr>
            </a:br>
            <a:r>
              <a:rPr lang="en-US" sz="2133" dirty="0">
                <a:solidFill>
                  <a:schemeClr val="bg1"/>
                </a:solidFill>
                <a:latin typeface="Arial" panose="020B0604020202020204" pitchFamily="34" charset="0"/>
                <a:cs typeface="Arial" panose="020B0604020202020204" pitchFamily="34" charset="0"/>
              </a:rPr>
              <a:t>Master</a:t>
            </a:r>
          </a:p>
        </p:txBody>
      </p:sp>
      <p:sp>
        <p:nvSpPr>
          <p:cNvPr id="148" name="Graphic 21">
            <a:extLst>
              <a:ext uri="{FF2B5EF4-FFF2-40B4-BE49-F238E27FC236}">
                <a16:creationId xmlns:a16="http://schemas.microsoft.com/office/drawing/2014/main" id="{80886699-3E63-734E-A604-58C52B3CB022}"/>
              </a:ext>
            </a:extLst>
          </p:cNvPr>
          <p:cNvSpPr/>
          <p:nvPr/>
        </p:nvSpPr>
        <p:spPr>
          <a:xfrm>
            <a:off x="10942512" y="11488752"/>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Data</a:t>
            </a:r>
          </a:p>
          <a:p>
            <a:pPr algn="ctr"/>
            <a:r>
              <a:rPr lang="en-US" sz="2133" dirty="0">
                <a:solidFill>
                  <a:schemeClr val="bg1"/>
                </a:solidFill>
                <a:latin typeface="Arial" panose="020B0604020202020204" pitchFamily="34" charset="0"/>
                <a:cs typeface="Arial" panose="020B0604020202020204" pitchFamily="34" charset="0"/>
              </a:rPr>
              <a:t>Extension</a:t>
            </a:r>
          </a:p>
        </p:txBody>
      </p:sp>
      <p:sp>
        <p:nvSpPr>
          <p:cNvPr id="149" name="Graphic 21">
            <a:extLst>
              <a:ext uri="{FF2B5EF4-FFF2-40B4-BE49-F238E27FC236}">
                <a16:creationId xmlns:a16="http://schemas.microsoft.com/office/drawing/2014/main" id="{383F3950-A2C6-8D49-B2CD-73522A852723}"/>
              </a:ext>
            </a:extLst>
          </p:cNvPr>
          <p:cNvSpPr/>
          <p:nvPr/>
        </p:nvSpPr>
        <p:spPr>
          <a:xfrm>
            <a:off x="12220445" y="10643984"/>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Enterprise</a:t>
            </a:r>
          </a:p>
          <a:p>
            <a:pPr algn="ctr"/>
            <a:r>
              <a:rPr lang="en-US" sz="2133" dirty="0">
                <a:solidFill>
                  <a:schemeClr val="bg1"/>
                </a:solidFill>
                <a:latin typeface="Arial" panose="020B0604020202020204" pitchFamily="34" charset="0"/>
                <a:cs typeface="Arial" panose="020B0604020202020204" pitchFamily="34" charset="0"/>
              </a:rPr>
              <a:t>Decision</a:t>
            </a:r>
          </a:p>
          <a:p>
            <a:pPr algn="ctr"/>
            <a:r>
              <a:rPr lang="en-US" sz="2133" dirty="0">
                <a:solidFill>
                  <a:schemeClr val="bg1"/>
                </a:solidFill>
                <a:latin typeface="Arial" panose="020B0604020202020204" pitchFamily="34" charset="0"/>
                <a:cs typeface="Arial" panose="020B0604020202020204" pitchFamily="34" charset="0"/>
              </a:rPr>
              <a:t>Repository</a:t>
            </a:r>
          </a:p>
        </p:txBody>
      </p:sp>
      <p:sp>
        <p:nvSpPr>
          <p:cNvPr id="150" name="Graphic 21">
            <a:extLst>
              <a:ext uri="{FF2B5EF4-FFF2-40B4-BE49-F238E27FC236}">
                <a16:creationId xmlns:a16="http://schemas.microsoft.com/office/drawing/2014/main" id="{00187DAD-5A4E-2441-B79A-038215B71CE2}"/>
              </a:ext>
            </a:extLst>
          </p:cNvPr>
          <p:cNvSpPr/>
          <p:nvPr/>
        </p:nvSpPr>
        <p:spPr>
          <a:xfrm>
            <a:off x="13532707" y="11435845"/>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tx2"/>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Decision</a:t>
            </a:r>
          </a:p>
          <a:p>
            <a:pPr algn="ctr"/>
            <a:r>
              <a:rPr lang="en-US" sz="2133" dirty="0">
                <a:solidFill>
                  <a:schemeClr val="bg1"/>
                </a:solidFill>
                <a:latin typeface="Arial" panose="020B0604020202020204" pitchFamily="34" charset="0"/>
                <a:cs typeface="Arial" panose="020B0604020202020204" pitchFamily="34" charset="0"/>
              </a:rPr>
              <a:t>Rule</a:t>
            </a:r>
          </a:p>
          <a:p>
            <a:pPr algn="ctr"/>
            <a:r>
              <a:rPr lang="en-US" sz="2133" dirty="0">
                <a:solidFill>
                  <a:schemeClr val="bg1"/>
                </a:solidFill>
                <a:latin typeface="Arial" panose="020B0604020202020204" pitchFamily="34" charset="0"/>
                <a:cs typeface="Arial" panose="020B0604020202020204" pitchFamily="34" charset="0"/>
              </a:rPr>
              <a:t>Book</a:t>
            </a:r>
          </a:p>
        </p:txBody>
      </p:sp>
      <p:sp>
        <p:nvSpPr>
          <p:cNvPr id="68" name="Arrow: Left-Right 27">
            <a:extLst>
              <a:ext uri="{FF2B5EF4-FFF2-40B4-BE49-F238E27FC236}">
                <a16:creationId xmlns:a16="http://schemas.microsoft.com/office/drawing/2014/main" id="{555065DC-3648-2340-AD84-BA21C37143E5}"/>
              </a:ext>
            </a:extLst>
          </p:cNvPr>
          <p:cNvSpPr/>
          <p:nvPr/>
        </p:nvSpPr>
        <p:spPr>
          <a:xfrm>
            <a:off x="3274951" y="2090483"/>
            <a:ext cx="9972344" cy="95663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71" name="TextBox 70">
            <a:extLst>
              <a:ext uri="{FF2B5EF4-FFF2-40B4-BE49-F238E27FC236}">
                <a16:creationId xmlns:a16="http://schemas.microsoft.com/office/drawing/2014/main" id="{328D29E8-F2E7-0549-A2B3-C82FE2D4C764}"/>
              </a:ext>
            </a:extLst>
          </p:cNvPr>
          <p:cNvSpPr txBox="1"/>
          <p:nvPr/>
        </p:nvSpPr>
        <p:spPr>
          <a:xfrm>
            <a:off x="3778166" y="2218244"/>
            <a:ext cx="9085701"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Intra                   Collaboration                     Inter</a:t>
            </a:r>
          </a:p>
        </p:txBody>
      </p:sp>
      <p:cxnSp>
        <p:nvCxnSpPr>
          <p:cNvPr id="72" name="Straight Connector 71">
            <a:extLst>
              <a:ext uri="{FF2B5EF4-FFF2-40B4-BE49-F238E27FC236}">
                <a16:creationId xmlns:a16="http://schemas.microsoft.com/office/drawing/2014/main" id="{0353B4B4-7FB4-5E43-9F90-1386AF128C47}"/>
              </a:ext>
            </a:extLst>
          </p:cNvPr>
          <p:cNvCxnSpPr>
            <a:cxnSpLocks/>
          </p:cNvCxnSpPr>
          <p:nvPr/>
        </p:nvCxnSpPr>
        <p:spPr>
          <a:xfrm>
            <a:off x="3201413"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3C109977-111D-7F42-B1DA-A76F08ED09A4}"/>
              </a:ext>
            </a:extLst>
          </p:cNvPr>
          <p:cNvCxnSpPr>
            <a:cxnSpLocks/>
          </p:cNvCxnSpPr>
          <p:nvPr/>
        </p:nvCxnSpPr>
        <p:spPr>
          <a:xfrm>
            <a:off x="4505957"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329E48F-40EE-0444-83BC-16222CF4CBE3}"/>
              </a:ext>
            </a:extLst>
          </p:cNvPr>
          <p:cNvCxnSpPr>
            <a:cxnSpLocks/>
          </p:cNvCxnSpPr>
          <p:nvPr/>
        </p:nvCxnSpPr>
        <p:spPr>
          <a:xfrm>
            <a:off x="5810501"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C2F42A3D-89C0-EA4B-8520-192981607104}"/>
              </a:ext>
            </a:extLst>
          </p:cNvPr>
          <p:cNvCxnSpPr>
            <a:cxnSpLocks/>
          </p:cNvCxnSpPr>
          <p:nvPr/>
        </p:nvCxnSpPr>
        <p:spPr>
          <a:xfrm>
            <a:off x="7115045"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B6B21E6F-D3F2-364E-89E4-E64AE7BF5F17}"/>
              </a:ext>
            </a:extLst>
          </p:cNvPr>
          <p:cNvCxnSpPr>
            <a:cxnSpLocks/>
            <a:endCxn id="139" idx="0"/>
          </p:cNvCxnSpPr>
          <p:nvPr/>
        </p:nvCxnSpPr>
        <p:spPr>
          <a:xfrm>
            <a:off x="2549539"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DFEA702-79C8-8041-8D9A-C7926636B1BB}"/>
              </a:ext>
            </a:extLst>
          </p:cNvPr>
          <p:cNvCxnSpPr>
            <a:cxnSpLocks/>
          </p:cNvCxnSpPr>
          <p:nvPr/>
        </p:nvCxnSpPr>
        <p:spPr>
          <a:xfrm>
            <a:off x="3884165"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0CFA8073-E495-344E-B201-7E068745CAF2}"/>
              </a:ext>
            </a:extLst>
          </p:cNvPr>
          <p:cNvCxnSpPr>
            <a:cxnSpLocks/>
          </p:cNvCxnSpPr>
          <p:nvPr/>
        </p:nvCxnSpPr>
        <p:spPr>
          <a:xfrm>
            <a:off x="5188709"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8EC8EB51-A4F2-6948-94DE-8950D43595AF}"/>
              </a:ext>
            </a:extLst>
          </p:cNvPr>
          <p:cNvCxnSpPr>
            <a:cxnSpLocks/>
          </p:cNvCxnSpPr>
          <p:nvPr/>
        </p:nvCxnSpPr>
        <p:spPr>
          <a:xfrm>
            <a:off x="6493253"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7B9E7188-74A8-2847-B3E3-CF769D325FA8}"/>
              </a:ext>
            </a:extLst>
          </p:cNvPr>
          <p:cNvCxnSpPr>
            <a:cxnSpLocks/>
          </p:cNvCxnSpPr>
          <p:nvPr/>
        </p:nvCxnSpPr>
        <p:spPr>
          <a:xfrm>
            <a:off x="7797797"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1" name="Can 80">
            <a:extLst>
              <a:ext uri="{FF2B5EF4-FFF2-40B4-BE49-F238E27FC236}">
                <a16:creationId xmlns:a16="http://schemas.microsoft.com/office/drawing/2014/main" id="{F9B008E4-4641-B54D-8ADD-894DC8B2CC3D}"/>
              </a:ext>
            </a:extLst>
          </p:cNvPr>
          <p:cNvSpPr/>
          <p:nvPr/>
        </p:nvSpPr>
        <p:spPr>
          <a:xfrm>
            <a:off x="2012713"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99" name="Can 98">
            <a:extLst>
              <a:ext uri="{FF2B5EF4-FFF2-40B4-BE49-F238E27FC236}">
                <a16:creationId xmlns:a16="http://schemas.microsoft.com/office/drawing/2014/main" id="{BDB9254E-D99E-0245-8828-A711ADBE9866}"/>
              </a:ext>
            </a:extLst>
          </p:cNvPr>
          <p:cNvSpPr/>
          <p:nvPr/>
        </p:nvSpPr>
        <p:spPr>
          <a:xfrm>
            <a:off x="3318697"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0" name="Can 109">
            <a:extLst>
              <a:ext uri="{FF2B5EF4-FFF2-40B4-BE49-F238E27FC236}">
                <a16:creationId xmlns:a16="http://schemas.microsoft.com/office/drawing/2014/main" id="{EF735513-6C43-DC49-A432-82527F78916B}"/>
              </a:ext>
            </a:extLst>
          </p:cNvPr>
          <p:cNvSpPr/>
          <p:nvPr/>
        </p:nvSpPr>
        <p:spPr>
          <a:xfrm>
            <a:off x="4624681"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2" name="Can 111">
            <a:extLst>
              <a:ext uri="{FF2B5EF4-FFF2-40B4-BE49-F238E27FC236}">
                <a16:creationId xmlns:a16="http://schemas.microsoft.com/office/drawing/2014/main" id="{F0AA8FCD-255F-FB4E-979C-FD493AD6657C}"/>
              </a:ext>
            </a:extLst>
          </p:cNvPr>
          <p:cNvSpPr/>
          <p:nvPr/>
        </p:nvSpPr>
        <p:spPr>
          <a:xfrm>
            <a:off x="5930665"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4" name="Can 113">
            <a:extLst>
              <a:ext uri="{FF2B5EF4-FFF2-40B4-BE49-F238E27FC236}">
                <a16:creationId xmlns:a16="http://schemas.microsoft.com/office/drawing/2014/main" id="{8E85B332-985E-C54F-B2D9-F12CA35E617F}"/>
              </a:ext>
            </a:extLst>
          </p:cNvPr>
          <p:cNvSpPr/>
          <p:nvPr/>
        </p:nvSpPr>
        <p:spPr>
          <a:xfrm>
            <a:off x="7236647"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6" name="Can 115">
            <a:extLst>
              <a:ext uri="{FF2B5EF4-FFF2-40B4-BE49-F238E27FC236}">
                <a16:creationId xmlns:a16="http://schemas.microsoft.com/office/drawing/2014/main" id="{0EB0A14F-FF7D-6647-A8BF-2EA09FB5CF77}"/>
              </a:ext>
            </a:extLst>
          </p:cNvPr>
          <p:cNvSpPr/>
          <p:nvPr/>
        </p:nvSpPr>
        <p:spPr>
          <a:xfrm>
            <a:off x="2658297"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8" name="Can 117">
            <a:extLst>
              <a:ext uri="{FF2B5EF4-FFF2-40B4-BE49-F238E27FC236}">
                <a16:creationId xmlns:a16="http://schemas.microsoft.com/office/drawing/2014/main" id="{494165F0-8B3D-6F47-8283-52D27D14376F}"/>
              </a:ext>
            </a:extLst>
          </p:cNvPr>
          <p:cNvSpPr/>
          <p:nvPr/>
        </p:nvSpPr>
        <p:spPr>
          <a:xfrm>
            <a:off x="3964281"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9" name="Can 118">
            <a:extLst>
              <a:ext uri="{FF2B5EF4-FFF2-40B4-BE49-F238E27FC236}">
                <a16:creationId xmlns:a16="http://schemas.microsoft.com/office/drawing/2014/main" id="{89A00E84-A4E4-E04C-8922-CFDE899ABB0E}"/>
              </a:ext>
            </a:extLst>
          </p:cNvPr>
          <p:cNvSpPr/>
          <p:nvPr/>
        </p:nvSpPr>
        <p:spPr>
          <a:xfrm>
            <a:off x="5270265"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28" name="Can 127">
            <a:extLst>
              <a:ext uri="{FF2B5EF4-FFF2-40B4-BE49-F238E27FC236}">
                <a16:creationId xmlns:a16="http://schemas.microsoft.com/office/drawing/2014/main" id="{4A2CDB98-757F-4D44-8EB6-E7DDA4AAEF45}"/>
              </a:ext>
            </a:extLst>
          </p:cNvPr>
          <p:cNvSpPr/>
          <p:nvPr/>
        </p:nvSpPr>
        <p:spPr>
          <a:xfrm>
            <a:off x="6576247"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29" name="Rectangle 128">
            <a:extLst>
              <a:ext uri="{FF2B5EF4-FFF2-40B4-BE49-F238E27FC236}">
                <a16:creationId xmlns:a16="http://schemas.microsoft.com/office/drawing/2014/main" id="{2FDAF9B9-EEFB-A743-8D05-37C0BC63D958}"/>
              </a:ext>
            </a:extLst>
          </p:cNvPr>
          <p:cNvSpPr/>
          <p:nvPr/>
        </p:nvSpPr>
        <p:spPr>
          <a:xfrm>
            <a:off x="1948644" y="10320775"/>
            <a:ext cx="6363064" cy="198637"/>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tx2"/>
                </a:solidFill>
                <a:latin typeface="Arial" panose="020B0604020202020204" pitchFamily="34" charset="0"/>
                <a:ea typeface="Verdana" charset="0"/>
                <a:cs typeface="Arial" panose="020B0604020202020204" pitchFamily="34" charset="0"/>
              </a:rPr>
              <a:t>Customer EDW</a:t>
            </a:r>
          </a:p>
        </p:txBody>
      </p:sp>
      <p:pic>
        <p:nvPicPr>
          <p:cNvPr id="130" name="Picture 129">
            <a:extLst>
              <a:ext uri="{FF2B5EF4-FFF2-40B4-BE49-F238E27FC236}">
                <a16:creationId xmlns:a16="http://schemas.microsoft.com/office/drawing/2014/main" id="{FD9EEE60-A331-6346-9C1D-30BD01690C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5697" y="11470219"/>
            <a:ext cx="245523" cy="243552"/>
          </a:xfrm>
          <a:prstGeom prst="ellipse">
            <a:avLst/>
          </a:prstGeom>
        </p:spPr>
      </p:pic>
      <p:sp>
        <p:nvSpPr>
          <p:cNvPr id="131" name="TextBox 130">
            <a:extLst>
              <a:ext uri="{FF2B5EF4-FFF2-40B4-BE49-F238E27FC236}">
                <a16:creationId xmlns:a16="http://schemas.microsoft.com/office/drawing/2014/main" id="{F002457B-7DD7-1041-9605-3CBFCF72F1CA}"/>
              </a:ext>
            </a:extLst>
          </p:cNvPr>
          <p:cNvSpPr txBox="1"/>
          <p:nvPr/>
        </p:nvSpPr>
        <p:spPr>
          <a:xfrm>
            <a:off x="1713367" y="9686072"/>
            <a:ext cx="5591325" cy="420564"/>
          </a:xfrm>
          <a:prstGeom prst="rect">
            <a:avLst/>
          </a:prstGeom>
          <a:noFill/>
        </p:spPr>
        <p:txBody>
          <a:bodyPr wrap="square" rtlCol="0">
            <a:spAutoFit/>
          </a:bodyPr>
          <a:lstStyle/>
          <a:p>
            <a:pPr defTabSz="1828778"/>
            <a:r>
              <a:rPr lang="en-US" sz="2133" dirty="0">
                <a:solidFill>
                  <a:srgbClr val="6C7782"/>
                </a:solidFill>
                <a:latin typeface="Arial" panose="020B0604020202020204" pitchFamily="34" charset="0"/>
              </a:rPr>
              <a:t>Customer EDW</a:t>
            </a:r>
          </a:p>
        </p:txBody>
      </p:sp>
      <p:pic>
        <p:nvPicPr>
          <p:cNvPr id="133" name="Picture 132" descr="A close up of a sign&#10;&#10;Description automatically generated">
            <a:extLst>
              <a:ext uri="{FF2B5EF4-FFF2-40B4-BE49-F238E27FC236}">
                <a16:creationId xmlns:a16="http://schemas.microsoft.com/office/drawing/2014/main" id="{B3C4F47C-A323-7149-BACF-1CCAC2630E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7239" y="10898264"/>
            <a:ext cx="464211" cy="230229"/>
          </a:xfrm>
          <a:prstGeom prst="rect">
            <a:avLst/>
          </a:prstGeom>
        </p:spPr>
      </p:pic>
      <p:pic>
        <p:nvPicPr>
          <p:cNvPr id="134" name="Picture 133">
            <a:extLst>
              <a:ext uri="{FF2B5EF4-FFF2-40B4-BE49-F238E27FC236}">
                <a16:creationId xmlns:a16="http://schemas.microsoft.com/office/drawing/2014/main" id="{6DDB3615-2F0B-7C48-AFF2-64FCEEF870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0953" y="11487154"/>
            <a:ext cx="586883" cy="227741"/>
          </a:xfrm>
          <a:prstGeom prst="rect">
            <a:avLst/>
          </a:prstGeom>
        </p:spPr>
      </p:pic>
      <p:pic>
        <p:nvPicPr>
          <p:cNvPr id="135" name="Picture 134" descr="A close up of a logo&#10;&#10;Description automatically generated">
            <a:extLst>
              <a:ext uri="{FF2B5EF4-FFF2-40B4-BE49-F238E27FC236}">
                <a16:creationId xmlns:a16="http://schemas.microsoft.com/office/drawing/2014/main" id="{A7C25051-C3B1-D848-A7AE-88494B05712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76153" y="10881461"/>
            <a:ext cx="374643" cy="252464"/>
          </a:xfrm>
          <a:prstGeom prst="rect">
            <a:avLst/>
          </a:prstGeom>
        </p:spPr>
      </p:pic>
      <p:pic>
        <p:nvPicPr>
          <p:cNvPr id="136" name="Picture 135">
            <a:extLst>
              <a:ext uri="{FF2B5EF4-FFF2-40B4-BE49-F238E27FC236}">
                <a16:creationId xmlns:a16="http://schemas.microsoft.com/office/drawing/2014/main" id="{48E1545C-A299-FD41-A945-043E4233B0C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56091" y="11487152"/>
            <a:ext cx="391867" cy="243552"/>
          </a:xfrm>
          <a:prstGeom prst="rect">
            <a:avLst/>
          </a:prstGeom>
        </p:spPr>
      </p:pic>
      <p:pic>
        <p:nvPicPr>
          <p:cNvPr id="137" name="Picture 136">
            <a:extLst>
              <a:ext uri="{FF2B5EF4-FFF2-40B4-BE49-F238E27FC236}">
                <a16:creationId xmlns:a16="http://schemas.microsoft.com/office/drawing/2014/main" id="{4B5C3C39-8C76-2044-B7EA-22C2C54B54E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30838" y="11490243"/>
            <a:ext cx="584005" cy="217803"/>
          </a:xfrm>
          <a:prstGeom prst="rect">
            <a:avLst/>
          </a:prstGeom>
        </p:spPr>
      </p:pic>
      <p:pic>
        <p:nvPicPr>
          <p:cNvPr id="138" name="Picture 137" descr="A red and white sign&#10;&#10;Description automatically generated">
            <a:extLst>
              <a:ext uri="{FF2B5EF4-FFF2-40B4-BE49-F238E27FC236}">
                <a16:creationId xmlns:a16="http://schemas.microsoft.com/office/drawing/2014/main" id="{38999423-7606-2B47-86AB-866E35D67B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66979" y="10889696"/>
            <a:ext cx="831531" cy="207883"/>
          </a:xfrm>
          <a:prstGeom prst="rect">
            <a:avLst/>
          </a:prstGeom>
        </p:spPr>
      </p:pic>
      <p:pic>
        <p:nvPicPr>
          <p:cNvPr id="139" name="Picture 138">
            <a:extLst>
              <a:ext uri="{FF2B5EF4-FFF2-40B4-BE49-F238E27FC236}">
                <a16:creationId xmlns:a16="http://schemas.microsoft.com/office/drawing/2014/main" id="{E9A920A3-384D-C749-BBAF-287D9B7777B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00008" y="10790321"/>
            <a:ext cx="899061" cy="377123"/>
          </a:xfrm>
          <a:prstGeom prst="rect">
            <a:avLst/>
          </a:prstGeom>
        </p:spPr>
      </p:pic>
      <p:pic>
        <p:nvPicPr>
          <p:cNvPr id="140" name="Picture 139" descr="A close up of a sign&#10;&#10;Description automatically generated">
            <a:extLst>
              <a:ext uri="{FF2B5EF4-FFF2-40B4-BE49-F238E27FC236}">
                <a16:creationId xmlns:a16="http://schemas.microsoft.com/office/drawing/2014/main" id="{12D1104F-0188-6E41-8682-E7DB51C79E8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39868" y="10832988"/>
            <a:ext cx="855139" cy="287256"/>
          </a:xfrm>
          <a:prstGeom prst="rect">
            <a:avLst/>
          </a:prstGeom>
        </p:spPr>
      </p:pic>
      <p:pic>
        <p:nvPicPr>
          <p:cNvPr id="141" name="Graphic 140">
            <a:extLst>
              <a:ext uri="{FF2B5EF4-FFF2-40B4-BE49-F238E27FC236}">
                <a16:creationId xmlns:a16="http://schemas.microsoft.com/office/drawing/2014/main" id="{AF598304-DB92-C44F-9720-B43F2100E00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099782" y="11449227"/>
            <a:ext cx="319349" cy="319349"/>
          </a:xfrm>
          <a:prstGeom prst="rect">
            <a:avLst/>
          </a:prstGeom>
        </p:spPr>
      </p:pic>
      <p:pic>
        <p:nvPicPr>
          <p:cNvPr id="142" name="Graphic 141">
            <a:extLst>
              <a:ext uri="{FF2B5EF4-FFF2-40B4-BE49-F238E27FC236}">
                <a16:creationId xmlns:a16="http://schemas.microsoft.com/office/drawing/2014/main" id="{C9DC7B2A-787B-E343-BE28-A0072E2BB8F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359003" y="11461955"/>
            <a:ext cx="319349" cy="319349"/>
          </a:xfrm>
          <a:prstGeom prst="rect">
            <a:avLst/>
          </a:prstGeom>
        </p:spPr>
      </p:pic>
      <p:sp>
        <p:nvSpPr>
          <p:cNvPr id="5" name="Title 4">
            <a:extLst>
              <a:ext uri="{FF2B5EF4-FFF2-40B4-BE49-F238E27FC236}">
                <a16:creationId xmlns:a16="http://schemas.microsoft.com/office/drawing/2014/main" id="{ACACDCD3-F622-2D50-BD3F-DA15892F3979}"/>
              </a:ext>
            </a:extLst>
          </p:cNvPr>
          <p:cNvSpPr>
            <a:spLocks noGrp="1"/>
          </p:cNvSpPr>
          <p:nvPr>
            <p:ph type="title"/>
          </p:nvPr>
        </p:nvSpPr>
        <p:spPr/>
        <p:txBody>
          <a:bodyPr/>
          <a:lstStyle/>
          <a:p>
            <a:r>
              <a:rPr lang="en-US" sz="7200" dirty="0"/>
              <a:t>Digital Supply Chain Planning Framework</a:t>
            </a:r>
            <a:endParaRPr lang="en-AU" dirty="0"/>
          </a:p>
        </p:txBody>
      </p:sp>
    </p:spTree>
    <p:extLst>
      <p:ext uri="{BB962C8B-B14F-4D97-AF65-F5344CB8AC3E}">
        <p14:creationId xmlns:p14="http://schemas.microsoft.com/office/powerpoint/2010/main" val="27447404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2A501-2EF3-1DA8-A9FA-B06903290163}"/>
              </a:ext>
            </a:extLst>
          </p:cNvPr>
          <p:cNvSpPr>
            <a:spLocks noGrp="1"/>
          </p:cNvSpPr>
          <p:nvPr>
            <p:ph type="title"/>
          </p:nvPr>
        </p:nvSpPr>
        <p:spPr/>
        <p:txBody>
          <a:bodyPr>
            <a:normAutofit/>
          </a:bodyPr>
          <a:lstStyle/>
          <a:p>
            <a:r>
              <a:rPr lang="en-US" sz="7200" dirty="0"/>
              <a:t>Aligning decision making</a:t>
            </a:r>
            <a:endParaRPr lang="en-AU" dirty="0"/>
          </a:p>
        </p:txBody>
      </p:sp>
      <p:sp>
        <p:nvSpPr>
          <p:cNvPr id="28" name="Arrow: Left-Right 27">
            <a:extLst>
              <a:ext uri="{FF2B5EF4-FFF2-40B4-BE49-F238E27FC236}">
                <a16:creationId xmlns:a16="http://schemas.microsoft.com/office/drawing/2014/main" id="{27F11562-4D27-4C95-90FC-2EEE6A2431D4}"/>
              </a:ext>
            </a:extLst>
          </p:cNvPr>
          <p:cNvSpPr/>
          <p:nvPr/>
        </p:nvSpPr>
        <p:spPr>
          <a:xfrm>
            <a:off x="3274951" y="2090483"/>
            <a:ext cx="9972344" cy="95663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50" name="TextBox 49">
            <a:extLst>
              <a:ext uri="{FF2B5EF4-FFF2-40B4-BE49-F238E27FC236}">
                <a16:creationId xmlns:a16="http://schemas.microsoft.com/office/drawing/2014/main" id="{7CAE10CD-06F5-4541-A192-AD665B5B5F5D}"/>
              </a:ext>
            </a:extLst>
          </p:cNvPr>
          <p:cNvSpPr txBox="1"/>
          <p:nvPr/>
        </p:nvSpPr>
        <p:spPr>
          <a:xfrm>
            <a:off x="3778166" y="2218244"/>
            <a:ext cx="9085701"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Intra                   Collaboration                     Inter</a:t>
            </a:r>
          </a:p>
        </p:txBody>
      </p:sp>
      <p:sp>
        <p:nvSpPr>
          <p:cNvPr id="33" name="TextBox 32">
            <a:extLst>
              <a:ext uri="{FF2B5EF4-FFF2-40B4-BE49-F238E27FC236}">
                <a16:creationId xmlns:a16="http://schemas.microsoft.com/office/drawing/2014/main" id="{1E577F12-88CA-E547-9667-6CA40B688352}"/>
              </a:ext>
            </a:extLst>
          </p:cNvPr>
          <p:cNvSpPr txBox="1"/>
          <p:nvPr/>
        </p:nvSpPr>
        <p:spPr>
          <a:xfrm>
            <a:off x="14423476" y="2660771"/>
            <a:ext cx="8435779" cy="5016758"/>
          </a:xfrm>
          <a:prstGeom prst="rect">
            <a:avLst/>
          </a:prstGeom>
          <a:noFill/>
        </p:spPr>
        <p:txBody>
          <a:bodyPr wrap="square" rtlCol="0">
            <a:spAutoFit/>
          </a:bodyPr>
          <a:lstStyle/>
          <a:p>
            <a:pPr algn="l" defTabSz="1828778"/>
            <a:r>
              <a:rPr lang="en-US" sz="4000" dirty="0">
                <a:solidFill>
                  <a:schemeClr val="bg2"/>
                </a:solidFill>
                <a:latin typeface="Arial" panose="020B0604020202020204" pitchFamily="34" charset="0"/>
                <a:ea typeface="Verdana" charset="0"/>
                <a:cs typeface="Arial" panose="020B0604020202020204" pitchFamily="34" charset="0"/>
              </a:rPr>
              <a:t>Connected Planning Supply Chain solutions reflect decision granularity:</a:t>
            </a:r>
          </a:p>
          <a:p>
            <a:pPr marL="478374" indent="-478374" algn="l" defTabSz="1828778">
              <a:buClr>
                <a:schemeClr val="accent1"/>
              </a:buClr>
              <a:buFont typeface="Arial" panose="020B0604020202020204" pitchFamily="34" charset="0"/>
              <a:buChar char="•"/>
            </a:pPr>
            <a:r>
              <a:rPr lang="en-US" sz="4000" dirty="0">
                <a:solidFill>
                  <a:schemeClr val="bg2"/>
                </a:solidFill>
                <a:latin typeface="Arial" panose="020B0604020202020204" pitchFamily="34" charset="0"/>
                <a:ea typeface="Verdana" charset="0"/>
                <a:cs typeface="Arial" panose="020B0604020202020204" pitchFamily="34" charset="0"/>
              </a:rPr>
              <a:t>Models share decisions with each other through </a:t>
            </a:r>
            <a:r>
              <a:rPr lang="en-US" sz="4000" dirty="0" err="1">
                <a:solidFill>
                  <a:schemeClr val="bg2"/>
                </a:solidFill>
                <a:latin typeface="Arial" panose="020B0604020202020204" pitchFamily="34" charset="0"/>
                <a:ea typeface="Verdana" charset="0"/>
                <a:cs typeface="Arial" panose="020B0604020202020204" pitchFamily="34" charset="0"/>
              </a:rPr>
              <a:t>DataHub</a:t>
            </a:r>
            <a:endParaRPr lang="en-US" sz="4000" dirty="0">
              <a:solidFill>
                <a:schemeClr val="bg2"/>
              </a:solidFill>
              <a:latin typeface="Arial" panose="020B0604020202020204" pitchFamily="34" charset="0"/>
              <a:ea typeface="Verdana" charset="0"/>
              <a:cs typeface="Arial" panose="020B0604020202020204" pitchFamily="34" charset="0"/>
            </a:endParaRPr>
          </a:p>
          <a:p>
            <a:pPr marL="478374" indent="-478374" algn="l" defTabSz="1828778">
              <a:buClr>
                <a:schemeClr val="accent1"/>
              </a:buClr>
              <a:buFont typeface="Arial" panose="020B0604020202020204" pitchFamily="34" charset="0"/>
              <a:buChar char="•"/>
            </a:pPr>
            <a:r>
              <a:rPr lang="en-US" sz="4000" dirty="0">
                <a:solidFill>
                  <a:schemeClr val="bg2"/>
                </a:solidFill>
                <a:latin typeface="Arial" panose="020B0604020202020204" pitchFamily="34" charset="0"/>
                <a:ea typeface="Verdana" charset="0"/>
                <a:cs typeface="Arial" panose="020B0604020202020204" pitchFamily="34" charset="0"/>
              </a:rPr>
              <a:t>Exceptions are continually evaluated</a:t>
            </a:r>
          </a:p>
          <a:p>
            <a:pPr marL="478374" indent="-478374" algn="l" defTabSz="1828778">
              <a:buClr>
                <a:schemeClr val="accent1"/>
              </a:buClr>
              <a:buFont typeface="Arial" panose="020B0604020202020204" pitchFamily="34" charset="0"/>
              <a:buChar char="•"/>
            </a:pPr>
            <a:r>
              <a:rPr lang="en-US" sz="4000" dirty="0">
                <a:solidFill>
                  <a:schemeClr val="bg2"/>
                </a:solidFill>
                <a:latin typeface="Arial" panose="020B0604020202020204" pitchFamily="34" charset="0"/>
                <a:ea typeface="Verdana" charset="0"/>
                <a:cs typeface="Arial" panose="020B0604020202020204" pitchFamily="34" charset="0"/>
              </a:rPr>
              <a:t>Multi-enterprise collaboration occurs at every planning level</a:t>
            </a:r>
          </a:p>
        </p:txBody>
      </p:sp>
      <p:sp>
        <p:nvSpPr>
          <p:cNvPr id="34" name="Graphic 21">
            <a:extLst>
              <a:ext uri="{FF2B5EF4-FFF2-40B4-BE49-F238E27FC236}">
                <a16:creationId xmlns:a16="http://schemas.microsoft.com/office/drawing/2014/main" id="{77C9E590-D5F3-9D4F-A8C7-F27F10A4088A}"/>
              </a:ext>
            </a:extLst>
          </p:cNvPr>
          <p:cNvSpPr/>
          <p:nvPr/>
        </p:nvSpPr>
        <p:spPr>
          <a:xfrm>
            <a:off x="3997564"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IBP</a:t>
            </a:r>
          </a:p>
        </p:txBody>
      </p:sp>
      <p:sp>
        <p:nvSpPr>
          <p:cNvPr id="35" name="Graphic 21">
            <a:extLst>
              <a:ext uri="{FF2B5EF4-FFF2-40B4-BE49-F238E27FC236}">
                <a16:creationId xmlns:a16="http://schemas.microsoft.com/office/drawing/2014/main" id="{9B4E07C5-8BD1-F04A-B8CF-B41058E83B5D}"/>
              </a:ext>
            </a:extLst>
          </p:cNvPr>
          <p:cNvSpPr/>
          <p:nvPr/>
        </p:nvSpPr>
        <p:spPr>
          <a:xfrm>
            <a:off x="6189690"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LT Dem Trends</a:t>
            </a:r>
          </a:p>
        </p:txBody>
      </p:sp>
      <p:sp>
        <p:nvSpPr>
          <p:cNvPr id="36" name="Graphic 21">
            <a:extLst>
              <a:ext uri="{FF2B5EF4-FFF2-40B4-BE49-F238E27FC236}">
                <a16:creationId xmlns:a16="http://schemas.microsoft.com/office/drawing/2014/main" id="{E752BC39-C3F6-9A4E-AA90-B734C53C0106}"/>
              </a:ext>
            </a:extLst>
          </p:cNvPr>
          <p:cNvSpPr/>
          <p:nvPr/>
        </p:nvSpPr>
        <p:spPr>
          <a:xfrm>
            <a:off x="8381815"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err="1">
                <a:solidFill>
                  <a:schemeClr val="bg1"/>
                </a:solidFill>
                <a:latin typeface="Arial" panose="020B0604020202020204" pitchFamily="34" charset="0"/>
                <a:cs typeface="Arial" panose="020B0604020202020204" pitchFamily="34" charset="0"/>
              </a:rPr>
              <a:t>CapEx</a:t>
            </a:r>
            <a:endParaRPr lang="en-US" sz="24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Decisions</a:t>
            </a:r>
          </a:p>
        </p:txBody>
      </p:sp>
      <p:sp>
        <p:nvSpPr>
          <p:cNvPr id="37" name="Graphic 21">
            <a:extLst>
              <a:ext uri="{FF2B5EF4-FFF2-40B4-BE49-F238E27FC236}">
                <a16:creationId xmlns:a16="http://schemas.microsoft.com/office/drawing/2014/main" id="{C2A789A4-702C-1E4D-AC26-8820897C173A}"/>
              </a:ext>
            </a:extLst>
          </p:cNvPr>
          <p:cNvSpPr/>
          <p:nvPr/>
        </p:nvSpPr>
        <p:spPr>
          <a:xfrm>
            <a:off x="10573940"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Partner</a:t>
            </a:r>
          </a:p>
          <a:p>
            <a:pPr algn="ctr"/>
            <a:r>
              <a:rPr lang="en-US" sz="2400" dirty="0">
                <a:solidFill>
                  <a:schemeClr val="bg1"/>
                </a:solidFill>
                <a:latin typeface="Arial" panose="020B0604020202020204" pitchFamily="34" charset="0"/>
                <a:cs typeface="Arial" panose="020B0604020202020204" pitchFamily="34" charset="0"/>
              </a:rPr>
              <a:t>Contracts</a:t>
            </a:r>
          </a:p>
        </p:txBody>
      </p:sp>
      <p:sp>
        <p:nvSpPr>
          <p:cNvPr id="38" name="Graphic 21">
            <a:extLst>
              <a:ext uri="{FF2B5EF4-FFF2-40B4-BE49-F238E27FC236}">
                <a16:creationId xmlns:a16="http://schemas.microsoft.com/office/drawing/2014/main" id="{6DD8B11E-32B8-104C-A6C8-45E740C7E426}"/>
              </a:ext>
            </a:extLst>
          </p:cNvPr>
          <p:cNvSpPr/>
          <p:nvPr/>
        </p:nvSpPr>
        <p:spPr>
          <a:xfrm>
            <a:off x="3997564"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S&amp;OP</a:t>
            </a:r>
          </a:p>
        </p:txBody>
      </p:sp>
      <p:sp>
        <p:nvSpPr>
          <p:cNvPr id="39" name="Graphic 21">
            <a:extLst>
              <a:ext uri="{FF2B5EF4-FFF2-40B4-BE49-F238E27FC236}">
                <a16:creationId xmlns:a16="http://schemas.microsoft.com/office/drawing/2014/main" id="{5D294183-AF86-394F-90EB-CDDA75FDCCEA}"/>
              </a:ext>
            </a:extLst>
          </p:cNvPr>
          <p:cNvSpPr/>
          <p:nvPr/>
        </p:nvSpPr>
        <p:spPr>
          <a:xfrm>
            <a:off x="6189690"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DP</a:t>
            </a:r>
          </a:p>
        </p:txBody>
      </p:sp>
      <p:sp>
        <p:nvSpPr>
          <p:cNvPr id="40" name="Graphic 21">
            <a:extLst>
              <a:ext uri="{FF2B5EF4-FFF2-40B4-BE49-F238E27FC236}">
                <a16:creationId xmlns:a16="http://schemas.microsoft.com/office/drawing/2014/main" id="{88B87681-FDCE-F343-87D4-EE1111D2B7E1}"/>
              </a:ext>
            </a:extLst>
          </p:cNvPr>
          <p:cNvSpPr/>
          <p:nvPr/>
        </p:nvSpPr>
        <p:spPr>
          <a:xfrm>
            <a:off x="8381815"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MP/PP</a:t>
            </a:r>
          </a:p>
        </p:txBody>
      </p:sp>
      <p:sp>
        <p:nvSpPr>
          <p:cNvPr id="43" name="Graphic 21">
            <a:extLst>
              <a:ext uri="{FF2B5EF4-FFF2-40B4-BE49-F238E27FC236}">
                <a16:creationId xmlns:a16="http://schemas.microsoft.com/office/drawing/2014/main" id="{BF859FB4-1C8F-8D40-ABA0-C8CE1CD7B82F}"/>
              </a:ext>
            </a:extLst>
          </p:cNvPr>
          <p:cNvSpPr/>
          <p:nvPr/>
        </p:nvSpPr>
        <p:spPr>
          <a:xfrm>
            <a:off x="10573940"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Mid-term</a:t>
            </a:r>
          </a:p>
          <a:p>
            <a:pPr algn="ctr"/>
            <a:r>
              <a:rPr lang="en-US" sz="2400" dirty="0">
                <a:solidFill>
                  <a:schemeClr val="bg1"/>
                </a:solidFill>
                <a:latin typeface="Arial" panose="020B0604020202020204" pitchFamily="34" charset="0"/>
                <a:cs typeface="Arial" panose="020B0604020202020204" pitchFamily="34" charset="0"/>
              </a:rPr>
              <a:t>collab</a:t>
            </a:r>
          </a:p>
        </p:txBody>
      </p:sp>
      <p:sp>
        <p:nvSpPr>
          <p:cNvPr id="44" name="Graphic 21">
            <a:extLst>
              <a:ext uri="{FF2B5EF4-FFF2-40B4-BE49-F238E27FC236}">
                <a16:creationId xmlns:a16="http://schemas.microsoft.com/office/drawing/2014/main" id="{95DB580D-17D5-C74D-9B59-84D30105FD87}"/>
              </a:ext>
            </a:extLst>
          </p:cNvPr>
          <p:cNvSpPr/>
          <p:nvPr/>
        </p:nvSpPr>
        <p:spPr>
          <a:xfrm>
            <a:off x="3997564"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S&amp;OE</a:t>
            </a:r>
          </a:p>
        </p:txBody>
      </p:sp>
      <p:sp>
        <p:nvSpPr>
          <p:cNvPr id="45" name="Graphic 21">
            <a:extLst>
              <a:ext uri="{FF2B5EF4-FFF2-40B4-BE49-F238E27FC236}">
                <a16:creationId xmlns:a16="http://schemas.microsoft.com/office/drawing/2014/main" id="{200A6B34-1ECC-604D-83BA-C3FC0CBC10A0}"/>
              </a:ext>
            </a:extLst>
          </p:cNvPr>
          <p:cNvSpPr/>
          <p:nvPr/>
        </p:nvSpPr>
        <p:spPr>
          <a:xfrm>
            <a:off x="6189690"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Forecast</a:t>
            </a:r>
          </a:p>
          <a:p>
            <a:pPr algn="ctr"/>
            <a:r>
              <a:rPr lang="en-US" sz="2400" dirty="0" err="1">
                <a:solidFill>
                  <a:schemeClr val="bg1"/>
                </a:solidFill>
                <a:latin typeface="Arial" panose="020B0604020202020204" pitchFamily="34" charset="0"/>
                <a:cs typeface="Arial" panose="020B0604020202020204" pitchFamily="34" charset="0"/>
              </a:rPr>
              <a:t>Consump-tion</a:t>
            </a:r>
            <a:endParaRPr lang="en-US" sz="2400" dirty="0">
              <a:solidFill>
                <a:schemeClr val="bg1"/>
              </a:solidFill>
              <a:latin typeface="Arial" panose="020B0604020202020204" pitchFamily="34" charset="0"/>
              <a:cs typeface="Arial" panose="020B0604020202020204" pitchFamily="34" charset="0"/>
            </a:endParaRPr>
          </a:p>
        </p:txBody>
      </p:sp>
      <p:sp>
        <p:nvSpPr>
          <p:cNvPr id="46" name="Graphic 21">
            <a:extLst>
              <a:ext uri="{FF2B5EF4-FFF2-40B4-BE49-F238E27FC236}">
                <a16:creationId xmlns:a16="http://schemas.microsoft.com/office/drawing/2014/main" id="{554C4103-97D9-9B4A-A501-48A41912293F}"/>
              </a:ext>
            </a:extLst>
          </p:cNvPr>
          <p:cNvSpPr/>
          <p:nvPr/>
        </p:nvSpPr>
        <p:spPr>
          <a:xfrm>
            <a:off x="8381815"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Supply Plan Adjust-</a:t>
            </a:r>
            <a:r>
              <a:rPr lang="en-US" sz="2400" dirty="0" err="1">
                <a:solidFill>
                  <a:schemeClr val="bg1"/>
                </a:solidFill>
                <a:latin typeface="Arial" panose="020B0604020202020204" pitchFamily="34" charset="0"/>
                <a:cs typeface="Arial" panose="020B0604020202020204" pitchFamily="34" charset="0"/>
              </a:rPr>
              <a:t>ment</a:t>
            </a:r>
            <a:endParaRPr lang="en-US" sz="2400" dirty="0">
              <a:solidFill>
                <a:schemeClr val="bg1"/>
              </a:solidFill>
              <a:latin typeface="Arial" panose="020B0604020202020204" pitchFamily="34" charset="0"/>
              <a:cs typeface="Arial" panose="020B0604020202020204" pitchFamily="34" charset="0"/>
            </a:endParaRPr>
          </a:p>
        </p:txBody>
      </p:sp>
      <p:sp>
        <p:nvSpPr>
          <p:cNvPr id="47" name="Graphic 21">
            <a:extLst>
              <a:ext uri="{FF2B5EF4-FFF2-40B4-BE49-F238E27FC236}">
                <a16:creationId xmlns:a16="http://schemas.microsoft.com/office/drawing/2014/main" id="{A3A52EE5-1396-C74B-AD68-782FB7EEBC50}"/>
              </a:ext>
            </a:extLst>
          </p:cNvPr>
          <p:cNvSpPr/>
          <p:nvPr/>
        </p:nvSpPr>
        <p:spPr>
          <a:xfrm>
            <a:off x="10573940"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Tactical Collab</a:t>
            </a:r>
          </a:p>
        </p:txBody>
      </p:sp>
      <p:sp>
        <p:nvSpPr>
          <p:cNvPr id="48" name="Cube 47">
            <a:extLst>
              <a:ext uri="{FF2B5EF4-FFF2-40B4-BE49-F238E27FC236}">
                <a16:creationId xmlns:a16="http://schemas.microsoft.com/office/drawing/2014/main" id="{8FA1F53A-D824-3F44-B7DC-8ADA35DBF821}"/>
              </a:ext>
            </a:extLst>
          </p:cNvPr>
          <p:cNvSpPr/>
          <p:nvPr/>
        </p:nvSpPr>
        <p:spPr>
          <a:xfrm>
            <a:off x="1713367" y="5074690"/>
            <a:ext cx="724589" cy="3726941"/>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49" name="Cube 48">
            <a:extLst>
              <a:ext uri="{FF2B5EF4-FFF2-40B4-BE49-F238E27FC236}">
                <a16:creationId xmlns:a16="http://schemas.microsoft.com/office/drawing/2014/main" id="{F84E2886-F6C7-E44F-8FC7-A681CB3AD185}"/>
              </a:ext>
            </a:extLst>
          </p:cNvPr>
          <p:cNvSpPr/>
          <p:nvPr/>
        </p:nvSpPr>
        <p:spPr>
          <a:xfrm>
            <a:off x="1693561" y="3194291"/>
            <a:ext cx="744392" cy="1790443"/>
          </a:xfrm>
          <a:prstGeom prst="cub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r>
              <a:rPr lang="en-US" sz="2400" dirty="0">
                <a:solidFill>
                  <a:prstClr val="white"/>
                </a:solidFill>
                <a:latin typeface="Arial" panose="020B0604020202020204" pitchFamily="34" charset="0"/>
              </a:rPr>
              <a:t> </a:t>
            </a:r>
          </a:p>
        </p:txBody>
      </p:sp>
      <p:sp>
        <p:nvSpPr>
          <p:cNvPr id="51" name="TextBox 50">
            <a:extLst>
              <a:ext uri="{FF2B5EF4-FFF2-40B4-BE49-F238E27FC236}">
                <a16:creationId xmlns:a16="http://schemas.microsoft.com/office/drawing/2014/main" id="{BA4467B1-9594-2E4F-848C-579BFBBC82BE}"/>
              </a:ext>
            </a:extLst>
          </p:cNvPr>
          <p:cNvSpPr txBox="1"/>
          <p:nvPr/>
        </p:nvSpPr>
        <p:spPr>
          <a:xfrm rot="16200000" flipH="1">
            <a:off x="1008520" y="3930883"/>
            <a:ext cx="1903077"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Finance</a:t>
            </a:r>
          </a:p>
        </p:txBody>
      </p:sp>
      <p:sp>
        <p:nvSpPr>
          <p:cNvPr id="52" name="TextBox 51">
            <a:extLst>
              <a:ext uri="{FF2B5EF4-FFF2-40B4-BE49-F238E27FC236}">
                <a16:creationId xmlns:a16="http://schemas.microsoft.com/office/drawing/2014/main" id="{7505BC11-4A41-3140-91E2-65AEF97980D9}"/>
              </a:ext>
            </a:extLst>
          </p:cNvPr>
          <p:cNvSpPr txBox="1"/>
          <p:nvPr/>
        </p:nvSpPr>
        <p:spPr>
          <a:xfrm rot="16200000" flipH="1">
            <a:off x="262003" y="6730520"/>
            <a:ext cx="3396112"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Supply Chain</a:t>
            </a:r>
          </a:p>
        </p:txBody>
      </p:sp>
      <p:cxnSp>
        <p:nvCxnSpPr>
          <p:cNvPr id="62" name="Straight Connector 61">
            <a:extLst>
              <a:ext uri="{FF2B5EF4-FFF2-40B4-BE49-F238E27FC236}">
                <a16:creationId xmlns:a16="http://schemas.microsoft.com/office/drawing/2014/main" id="{5676E208-33BA-0544-9B92-2FC02CB47449}"/>
              </a:ext>
            </a:extLst>
          </p:cNvPr>
          <p:cNvCxnSpPr>
            <a:cxnSpLocks/>
          </p:cNvCxnSpPr>
          <p:nvPr/>
        </p:nvCxnSpPr>
        <p:spPr>
          <a:xfrm>
            <a:off x="3201413"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92C915C-3E59-4944-AADE-F1D8DAFCF088}"/>
              </a:ext>
            </a:extLst>
          </p:cNvPr>
          <p:cNvCxnSpPr>
            <a:cxnSpLocks/>
          </p:cNvCxnSpPr>
          <p:nvPr/>
        </p:nvCxnSpPr>
        <p:spPr>
          <a:xfrm>
            <a:off x="4505957"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5B075C7A-9F81-DE41-AFCE-E6FEF38AF069}"/>
              </a:ext>
            </a:extLst>
          </p:cNvPr>
          <p:cNvCxnSpPr>
            <a:cxnSpLocks/>
          </p:cNvCxnSpPr>
          <p:nvPr/>
        </p:nvCxnSpPr>
        <p:spPr>
          <a:xfrm>
            <a:off x="5810501"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3ECF65-AA31-214E-929E-FF7DF9C11EEC}"/>
              </a:ext>
            </a:extLst>
          </p:cNvPr>
          <p:cNvCxnSpPr>
            <a:cxnSpLocks/>
          </p:cNvCxnSpPr>
          <p:nvPr/>
        </p:nvCxnSpPr>
        <p:spPr>
          <a:xfrm>
            <a:off x="7115045"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EC2FF15-64A6-B74A-8FFE-08A5002CFC38}"/>
              </a:ext>
            </a:extLst>
          </p:cNvPr>
          <p:cNvCxnSpPr>
            <a:cxnSpLocks/>
            <a:endCxn id="89" idx="0"/>
          </p:cNvCxnSpPr>
          <p:nvPr/>
        </p:nvCxnSpPr>
        <p:spPr>
          <a:xfrm>
            <a:off x="2549539"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EFA88C41-2C09-F249-B6AE-7EC871F02282}"/>
              </a:ext>
            </a:extLst>
          </p:cNvPr>
          <p:cNvCxnSpPr>
            <a:cxnSpLocks/>
          </p:cNvCxnSpPr>
          <p:nvPr/>
        </p:nvCxnSpPr>
        <p:spPr>
          <a:xfrm>
            <a:off x="3884165"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5523F05-F841-3849-B679-1577610382B9}"/>
              </a:ext>
            </a:extLst>
          </p:cNvPr>
          <p:cNvCxnSpPr>
            <a:cxnSpLocks/>
          </p:cNvCxnSpPr>
          <p:nvPr/>
        </p:nvCxnSpPr>
        <p:spPr>
          <a:xfrm>
            <a:off x="5188709"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4C74772-ED45-9B4A-955C-7B6E4977E6EC}"/>
              </a:ext>
            </a:extLst>
          </p:cNvPr>
          <p:cNvCxnSpPr>
            <a:cxnSpLocks/>
          </p:cNvCxnSpPr>
          <p:nvPr/>
        </p:nvCxnSpPr>
        <p:spPr>
          <a:xfrm>
            <a:off x="6493253"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FC4AE14-7CAC-2C41-9800-30C95130D6A1}"/>
              </a:ext>
            </a:extLst>
          </p:cNvPr>
          <p:cNvCxnSpPr>
            <a:cxnSpLocks/>
          </p:cNvCxnSpPr>
          <p:nvPr/>
        </p:nvCxnSpPr>
        <p:spPr>
          <a:xfrm>
            <a:off x="7797797"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1" name="Can 70">
            <a:extLst>
              <a:ext uri="{FF2B5EF4-FFF2-40B4-BE49-F238E27FC236}">
                <a16:creationId xmlns:a16="http://schemas.microsoft.com/office/drawing/2014/main" id="{780BA509-2961-AE47-922B-F05D94AEFF6E}"/>
              </a:ext>
            </a:extLst>
          </p:cNvPr>
          <p:cNvSpPr/>
          <p:nvPr/>
        </p:nvSpPr>
        <p:spPr>
          <a:xfrm>
            <a:off x="2012713"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2" name="Can 71">
            <a:extLst>
              <a:ext uri="{FF2B5EF4-FFF2-40B4-BE49-F238E27FC236}">
                <a16:creationId xmlns:a16="http://schemas.microsoft.com/office/drawing/2014/main" id="{663AD0B7-2A78-8145-A7FD-1E694E4F87DE}"/>
              </a:ext>
            </a:extLst>
          </p:cNvPr>
          <p:cNvSpPr/>
          <p:nvPr/>
        </p:nvSpPr>
        <p:spPr>
          <a:xfrm>
            <a:off x="3318697"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3" name="Can 72">
            <a:extLst>
              <a:ext uri="{FF2B5EF4-FFF2-40B4-BE49-F238E27FC236}">
                <a16:creationId xmlns:a16="http://schemas.microsoft.com/office/drawing/2014/main" id="{D63A287A-ADFB-6C49-B1D3-DE6C01CF9B33}"/>
              </a:ext>
            </a:extLst>
          </p:cNvPr>
          <p:cNvSpPr/>
          <p:nvPr/>
        </p:nvSpPr>
        <p:spPr>
          <a:xfrm>
            <a:off x="4624681"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4" name="Can 73">
            <a:extLst>
              <a:ext uri="{FF2B5EF4-FFF2-40B4-BE49-F238E27FC236}">
                <a16:creationId xmlns:a16="http://schemas.microsoft.com/office/drawing/2014/main" id="{A003A259-5490-554E-85B0-735F12B34B9C}"/>
              </a:ext>
            </a:extLst>
          </p:cNvPr>
          <p:cNvSpPr/>
          <p:nvPr/>
        </p:nvSpPr>
        <p:spPr>
          <a:xfrm>
            <a:off x="5930665"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5" name="Can 74">
            <a:extLst>
              <a:ext uri="{FF2B5EF4-FFF2-40B4-BE49-F238E27FC236}">
                <a16:creationId xmlns:a16="http://schemas.microsoft.com/office/drawing/2014/main" id="{CE6C4722-C102-C143-A809-B0D127FAFCBF}"/>
              </a:ext>
            </a:extLst>
          </p:cNvPr>
          <p:cNvSpPr/>
          <p:nvPr/>
        </p:nvSpPr>
        <p:spPr>
          <a:xfrm>
            <a:off x="7236647"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6" name="Can 75">
            <a:extLst>
              <a:ext uri="{FF2B5EF4-FFF2-40B4-BE49-F238E27FC236}">
                <a16:creationId xmlns:a16="http://schemas.microsoft.com/office/drawing/2014/main" id="{4DA08FAF-801F-0C4F-A346-5B9D54F9C866}"/>
              </a:ext>
            </a:extLst>
          </p:cNvPr>
          <p:cNvSpPr/>
          <p:nvPr/>
        </p:nvSpPr>
        <p:spPr>
          <a:xfrm>
            <a:off x="2658297"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7" name="Can 76">
            <a:extLst>
              <a:ext uri="{FF2B5EF4-FFF2-40B4-BE49-F238E27FC236}">
                <a16:creationId xmlns:a16="http://schemas.microsoft.com/office/drawing/2014/main" id="{110934EA-FA6A-F34F-815B-B679CE9AF0D5}"/>
              </a:ext>
            </a:extLst>
          </p:cNvPr>
          <p:cNvSpPr/>
          <p:nvPr/>
        </p:nvSpPr>
        <p:spPr>
          <a:xfrm>
            <a:off x="3964281"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8" name="Can 77">
            <a:extLst>
              <a:ext uri="{FF2B5EF4-FFF2-40B4-BE49-F238E27FC236}">
                <a16:creationId xmlns:a16="http://schemas.microsoft.com/office/drawing/2014/main" id="{AAF6A3CB-47A0-BD47-8810-99B45FFDD772}"/>
              </a:ext>
            </a:extLst>
          </p:cNvPr>
          <p:cNvSpPr/>
          <p:nvPr/>
        </p:nvSpPr>
        <p:spPr>
          <a:xfrm>
            <a:off x="5270265"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9" name="Can 78">
            <a:extLst>
              <a:ext uri="{FF2B5EF4-FFF2-40B4-BE49-F238E27FC236}">
                <a16:creationId xmlns:a16="http://schemas.microsoft.com/office/drawing/2014/main" id="{C0EA836B-C171-0A4E-A8E5-968C7BA6417F}"/>
              </a:ext>
            </a:extLst>
          </p:cNvPr>
          <p:cNvSpPr/>
          <p:nvPr/>
        </p:nvSpPr>
        <p:spPr>
          <a:xfrm>
            <a:off x="6576247"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80" name="Rectangle 79">
            <a:extLst>
              <a:ext uri="{FF2B5EF4-FFF2-40B4-BE49-F238E27FC236}">
                <a16:creationId xmlns:a16="http://schemas.microsoft.com/office/drawing/2014/main" id="{594592E3-8598-0348-90EC-DBEFD5AC8D16}"/>
              </a:ext>
            </a:extLst>
          </p:cNvPr>
          <p:cNvSpPr/>
          <p:nvPr/>
        </p:nvSpPr>
        <p:spPr>
          <a:xfrm>
            <a:off x="1948644" y="10320775"/>
            <a:ext cx="6363064" cy="198637"/>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tx2"/>
                </a:solidFill>
                <a:latin typeface="Arial" panose="020B0604020202020204" pitchFamily="34" charset="0"/>
                <a:ea typeface="Verdana" charset="0"/>
                <a:cs typeface="Arial" panose="020B0604020202020204" pitchFamily="34" charset="0"/>
              </a:rPr>
              <a:t>Customer EDW</a:t>
            </a:r>
          </a:p>
        </p:txBody>
      </p:sp>
      <p:pic>
        <p:nvPicPr>
          <p:cNvPr id="81" name="Picture 80">
            <a:extLst>
              <a:ext uri="{FF2B5EF4-FFF2-40B4-BE49-F238E27FC236}">
                <a16:creationId xmlns:a16="http://schemas.microsoft.com/office/drawing/2014/main" id="{D05FD8D5-414A-044F-8DDF-8A0B442A98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5697" y="11470219"/>
            <a:ext cx="245523" cy="243552"/>
          </a:xfrm>
          <a:prstGeom prst="ellipse">
            <a:avLst/>
          </a:prstGeom>
        </p:spPr>
      </p:pic>
      <p:sp>
        <p:nvSpPr>
          <p:cNvPr id="82" name="TextBox 81">
            <a:extLst>
              <a:ext uri="{FF2B5EF4-FFF2-40B4-BE49-F238E27FC236}">
                <a16:creationId xmlns:a16="http://schemas.microsoft.com/office/drawing/2014/main" id="{9B7ED3C2-28A4-4648-A233-EB0E42F2FAA4}"/>
              </a:ext>
            </a:extLst>
          </p:cNvPr>
          <p:cNvSpPr txBox="1"/>
          <p:nvPr/>
        </p:nvSpPr>
        <p:spPr>
          <a:xfrm>
            <a:off x="1713367" y="9686072"/>
            <a:ext cx="5591325" cy="420564"/>
          </a:xfrm>
          <a:prstGeom prst="rect">
            <a:avLst/>
          </a:prstGeom>
          <a:noFill/>
        </p:spPr>
        <p:txBody>
          <a:bodyPr wrap="square" rtlCol="0">
            <a:spAutoFit/>
          </a:bodyPr>
          <a:lstStyle/>
          <a:p>
            <a:pPr defTabSz="1828778"/>
            <a:r>
              <a:rPr lang="en-US" sz="2133" dirty="0">
                <a:solidFill>
                  <a:srgbClr val="6C7782"/>
                </a:solidFill>
                <a:latin typeface="Arial" panose="020B0604020202020204" pitchFamily="34" charset="0"/>
              </a:rPr>
              <a:t>Customer EDW</a:t>
            </a:r>
          </a:p>
        </p:txBody>
      </p:sp>
      <p:pic>
        <p:nvPicPr>
          <p:cNvPr id="83" name="Picture 82" descr="A close up of a sign&#10;&#10;Description automatically generated">
            <a:extLst>
              <a:ext uri="{FF2B5EF4-FFF2-40B4-BE49-F238E27FC236}">
                <a16:creationId xmlns:a16="http://schemas.microsoft.com/office/drawing/2014/main" id="{CBFCD310-487D-A246-A06E-EC7332DA79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7239" y="10898264"/>
            <a:ext cx="464211" cy="230229"/>
          </a:xfrm>
          <a:prstGeom prst="rect">
            <a:avLst/>
          </a:prstGeom>
        </p:spPr>
      </p:pic>
      <p:pic>
        <p:nvPicPr>
          <p:cNvPr id="84" name="Picture 83">
            <a:extLst>
              <a:ext uri="{FF2B5EF4-FFF2-40B4-BE49-F238E27FC236}">
                <a16:creationId xmlns:a16="http://schemas.microsoft.com/office/drawing/2014/main" id="{5B9C678C-865C-2B48-8457-ED0C66D0A1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0953" y="11487154"/>
            <a:ext cx="586883" cy="227741"/>
          </a:xfrm>
          <a:prstGeom prst="rect">
            <a:avLst/>
          </a:prstGeom>
        </p:spPr>
      </p:pic>
      <p:pic>
        <p:nvPicPr>
          <p:cNvPr id="85" name="Picture 84" descr="A close up of a logo&#10;&#10;Description automatically generated">
            <a:extLst>
              <a:ext uri="{FF2B5EF4-FFF2-40B4-BE49-F238E27FC236}">
                <a16:creationId xmlns:a16="http://schemas.microsoft.com/office/drawing/2014/main" id="{84BCFE76-3F5A-5841-A2BD-668AAFAEE62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76153" y="10881461"/>
            <a:ext cx="374643" cy="252464"/>
          </a:xfrm>
          <a:prstGeom prst="rect">
            <a:avLst/>
          </a:prstGeom>
        </p:spPr>
      </p:pic>
      <p:pic>
        <p:nvPicPr>
          <p:cNvPr id="86" name="Picture 85">
            <a:extLst>
              <a:ext uri="{FF2B5EF4-FFF2-40B4-BE49-F238E27FC236}">
                <a16:creationId xmlns:a16="http://schemas.microsoft.com/office/drawing/2014/main" id="{1CD0E663-51EA-3E4B-80CB-77CD49DE2C4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56091" y="11487152"/>
            <a:ext cx="391867" cy="243552"/>
          </a:xfrm>
          <a:prstGeom prst="rect">
            <a:avLst/>
          </a:prstGeom>
        </p:spPr>
      </p:pic>
      <p:pic>
        <p:nvPicPr>
          <p:cNvPr id="87" name="Picture 86">
            <a:extLst>
              <a:ext uri="{FF2B5EF4-FFF2-40B4-BE49-F238E27FC236}">
                <a16:creationId xmlns:a16="http://schemas.microsoft.com/office/drawing/2014/main" id="{54D59369-BA33-C54A-9E09-30042D4C456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30838" y="11490243"/>
            <a:ext cx="584005" cy="217803"/>
          </a:xfrm>
          <a:prstGeom prst="rect">
            <a:avLst/>
          </a:prstGeom>
        </p:spPr>
      </p:pic>
      <p:pic>
        <p:nvPicPr>
          <p:cNvPr id="88" name="Picture 87" descr="A red and white sign&#10;&#10;Description automatically generated">
            <a:extLst>
              <a:ext uri="{FF2B5EF4-FFF2-40B4-BE49-F238E27FC236}">
                <a16:creationId xmlns:a16="http://schemas.microsoft.com/office/drawing/2014/main" id="{6C9187B6-536E-3F41-9B04-45DE5F3AF03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66979" y="10889696"/>
            <a:ext cx="831531" cy="207883"/>
          </a:xfrm>
          <a:prstGeom prst="rect">
            <a:avLst/>
          </a:prstGeom>
        </p:spPr>
      </p:pic>
      <p:pic>
        <p:nvPicPr>
          <p:cNvPr id="89" name="Picture 88">
            <a:extLst>
              <a:ext uri="{FF2B5EF4-FFF2-40B4-BE49-F238E27FC236}">
                <a16:creationId xmlns:a16="http://schemas.microsoft.com/office/drawing/2014/main" id="{82FD6ACE-1527-0F4A-B808-DA92F192517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00008" y="10790321"/>
            <a:ext cx="899061" cy="377123"/>
          </a:xfrm>
          <a:prstGeom prst="rect">
            <a:avLst/>
          </a:prstGeom>
        </p:spPr>
      </p:pic>
      <p:pic>
        <p:nvPicPr>
          <p:cNvPr id="90" name="Picture 89" descr="A close up of a sign&#10;&#10;Description automatically generated">
            <a:extLst>
              <a:ext uri="{FF2B5EF4-FFF2-40B4-BE49-F238E27FC236}">
                <a16:creationId xmlns:a16="http://schemas.microsoft.com/office/drawing/2014/main" id="{AF5298A3-F19C-B049-863E-0CBB925A0AB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39868" y="10832988"/>
            <a:ext cx="855139" cy="287256"/>
          </a:xfrm>
          <a:prstGeom prst="rect">
            <a:avLst/>
          </a:prstGeom>
        </p:spPr>
      </p:pic>
      <p:pic>
        <p:nvPicPr>
          <p:cNvPr id="91" name="Graphic 90">
            <a:extLst>
              <a:ext uri="{FF2B5EF4-FFF2-40B4-BE49-F238E27FC236}">
                <a16:creationId xmlns:a16="http://schemas.microsoft.com/office/drawing/2014/main" id="{A98B024A-2C81-E84E-940A-FEBF4976D94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099782" y="11449227"/>
            <a:ext cx="319349" cy="319349"/>
          </a:xfrm>
          <a:prstGeom prst="rect">
            <a:avLst/>
          </a:prstGeom>
        </p:spPr>
      </p:pic>
      <p:pic>
        <p:nvPicPr>
          <p:cNvPr id="92" name="Graphic 91">
            <a:extLst>
              <a:ext uri="{FF2B5EF4-FFF2-40B4-BE49-F238E27FC236}">
                <a16:creationId xmlns:a16="http://schemas.microsoft.com/office/drawing/2014/main" id="{BB8BCAC7-9D67-7E44-84DA-59A08287FFA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359003" y="11461955"/>
            <a:ext cx="319349" cy="319349"/>
          </a:xfrm>
          <a:prstGeom prst="rect">
            <a:avLst/>
          </a:prstGeom>
        </p:spPr>
      </p:pic>
      <p:sp>
        <p:nvSpPr>
          <p:cNvPr id="93" name="Can 92">
            <a:extLst>
              <a:ext uri="{FF2B5EF4-FFF2-40B4-BE49-F238E27FC236}">
                <a16:creationId xmlns:a16="http://schemas.microsoft.com/office/drawing/2014/main" id="{8D06A408-1174-C94C-B716-1705C25C16B7}"/>
              </a:ext>
            </a:extLst>
          </p:cNvPr>
          <p:cNvSpPr/>
          <p:nvPr/>
        </p:nvSpPr>
        <p:spPr>
          <a:xfrm>
            <a:off x="9551752" y="10789711"/>
            <a:ext cx="6339029" cy="1647325"/>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94" name="TextBox 93">
            <a:extLst>
              <a:ext uri="{FF2B5EF4-FFF2-40B4-BE49-F238E27FC236}">
                <a16:creationId xmlns:a16="http://schemas.microsoft.com/office/drawing/2014/main" id="{80ED96E7-0C11-194D-947C-9A00E2B6300F}"/>
              </a:ext>
            </a:extLst>
          </p:cNvPr>
          <p:cNvSpPr txBox="1"/>
          <p:nvPr/>
        </p:nvSpPr>
        <p:spPr>
          <a:xfrm>
            <a:off x="9616139" y="9896663"/>
            <a:ext cx="3848443" cy="420564"/>
          </a:xfrm>
          <a:prstGeom prst="rect">
            <a:avLst/>
          </a:prstGeom>
          <a:noFill/>
        </p:spPr>
        <p:txBody>
          <a:bodyPr wrap="square" rtlCol="0">
            <a:spAutoFit/>
          </a:bodyPr>
          <a:lstStyle/>
          <a:p>
            <a:pPr defTabSz="1828778"/>
            <a:r>
              <a:rPr lang="en-US" sz="2133" dirty="0">
                <a:solidFill>
                  <a:srgbClr val="6C7782"/>
                </a:solidFill>
                <a:latin typeface="Arial" panose="020B0604020202020204" pitchFamily="34" charset="0"/>
              </a:rPr>
              <a:t>Anaplan Data Hub</a:t>
            </a:r>
          </a:p>
        </p:txBody>
      </p:sp>
      <p:grpSp>
        <p:nvGrpSpPr>
          <p:cNvPr id="95" name="Group 94">
            <a:extLst>
              <a:ext uri="{FF2B5EF4-FFF2-40B4-BE49-F238E27FC236}">
                <a16:creationId xmlns:a16="http://schemas.microsoft.com/office/drawing/2014/main" id="{40535BB5-A865-E842-A7BB-37688E7418FE}"/>
              </a:ext>
            </a:extLst>
          </p:cNvPr>
          <p:cNvGrpSpPr/>
          <p:nvPr/>
        </p:nvGrpSpPr>
        <p:grpSpPr>
          <a:xfrm>
            <a:off x="15360124" y="10796475"/>
            <a:ext cx="1576653" cy="1395253"/>
            <a:chOff x="4650143" y="4635966"/>
            <a:chExt cx="150458" cy="134583"/>
          </a:xfrm>
          <a:solidFill>
            <a:schemeClr val="tx2"/>
          </a:solidFill>
        </p:grpSpPr>
        <p:sp>
          <p:nvSpPr>
            <p:cNvPr id="96" name="Cube 95">
              <a:extLst>
                <a:ext uri="{FF2B5EF4-FFF2-40B4-BE49-F238E27FC236}">
                  <a16:creationId xmlns:a16="http://schemas.microsoft.com/office/drawing/2014/main" id="{FDE5D8AA-BD94-734F-BA49-0F42A29CBD0B}"/>
                </a:ext>
              </a:extLst>
            </p:cNvPr>
            <p:cNvSpPr/>
            <p:nvPr/>
          </p:nvSpPr>
          <p:spPr>
            <a:xfrm>
              <a:off x="4650143" y="4635966"/>
              <a:ext cx="112358" cy="112358"/>
            </a:xfrm>
            <a:prstGeom prst="cub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97" name="Cube 96">
              <a:extLst>
                <a:ext uri="{FF2B5EF4-FFF2-40B4-BE49-F238E27FC236}">
                  <a16:creationId xmlns:a16="http://schemas.microsoft.com/office/drawing/2014/main" id="{7412DE6E-3056-6648-A5BA-8316375D67C4}"/>
                </a:ext>
              </a:extLst>
            </p:cNvPr>
            <p:cNvSpPr/>
            <p:nvPr/>
          </p:nvSpPr>
          <p:spPr>
            <a:xfrm>
              <a:off x="4688243" y="4658191"/>
              <a:ext cx="112358" cy="112358"/>
            </a:xfrm>
            <a:prstGeom prst="cub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grpSp>
      <p:sp>
        <p:nvSpPr>
          <p:cNvPr id="98" name="Graphic 21">
            <a:extLst>
              <a:ext uri="{FF2B5EF4-FFF2-40B4-BE49-F238E27FC236}">
                <a16:creationId xmlns:a16="http://schemas.microsoft.com/office/drawing/2014/main" id="{855DFD62-FE5A-4140-9A58-AAF83D5B1EA0}"/>
              </a:ext>
            </a:extLst>
          </p:cNvPr>
          <p:cNvSpPr/>
          <p:nvPr/>
        </p:nvSpPr>
        <p:spPr>
          <a:xfrm>
            <a:off x="9636532" y="10690921"/>
            <a:ext cx="1676216" cy="1541315"/>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Enterprise </a:t>
            </a:r>
            <a:br>
              <a:rPr lang="en-US" sz="2133" dirty="0">
                <a:solidFill>
                  <a:schemeClr val="bg1"/>
                </a:solidFill>
                <a:latin typeface="Arial" panose="020B0604020202020204" pitchFamily="34" charset="0"/>
                <a:cs typeface="Arial" panose="020B0604020202020204" pitchFamily="34" charset="0"/>
              </a:rPr>
            </a:br>
            <a:r>
              <a:rPr lang="en-US" sz="2133" dirty="0">
                <a:solidFill>
                  <a:schemeClr val="bg1"/>
                </a:solidFill>
                <a:latin typeface="Arial" panose="020B0604020202020204" pitchFamily="34" charset="0"/>
                <a:cs typeface="Arial" panose="020B0604020202020204" pitchFamily="34" charset="0"/>
              </a:rPr>
              <a:t>Asset </a:t>
            </a:r>
            <a:br>
              <a:rPr lang="en-US" sz="2133" dirty="0">
                <a:solidFill>
                  <a:schemeClr val="bg1"/>
                </a:solidFill>
                <a:latin typeface="Arial" panose="020B0604020202020204" pitchFamily="34" charset="0"/>
                <a:cs typeface="Arial" panose="020B0604020202020204" pitchFamily="34" charset="0"/>
              </a:rPr>
            </a:br>
            <a:r>
              <a:rPr lang="en-US" sz="2133" dirty="0">
                <a:solidFill>
                  <a:schemeClr val="bg1"/>
                </a:solidFill>
                <a:latin typeface="Arial" panose="020B0604020202020204" pitchFamily="34" charset="0"/>
                <a:cs typeface="Arial" panose="020B0604020202020204" pitchFamily="34" charset="0"/>
              </a:rPr>
              <a:t>Master</a:t>
            </a:r>
          </a:p>
        </p:txBody>
      </p:sp>
      <p:sp>
        <p:nvSpPr>
          <p:cNvPr id="99" name="Graphic 21">
            <a:extLst>
              <a:ext uri="{FF2B5EF4-FFF2-40B4-BE49-F238E27FC236}">
                <a16:creationId xmlns:a16="http://schemas.microsoft.com/office/drawing/2014/main" id="{998C6ED0-17B9-6743-9210-FA1F617E40F6}"/>
              </a:ext>
            </a:extLst>
          </p:cNvPr>
          <p:cNvSpPr/>
          <p:nvPr/>
        </p:nvSpPr>
        <p:spPr>
          <a:xfrm>
            <a:off x="10942512" y="11488752"/>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Data</a:t>
            </a:r>
          </a:p>
          <a:p>
            <a:pPr algn="ctr"/>
            <a:r>
              <a:rPr lang="en-US" sz="2133" dirty="0">
                <a:solidFill>
                  <a:schemeClr val="bg1"/>
                </a:solidFill>
                <a:latin typeface="Arial" panose="020B0604020202020204" pitchFamily="34" charset="0"/>
                <a:cs typeface="Arial" panose="020B0604020202020204" pitchFamily="34" charset="0"/>
              </a:rPr>
              <a:t>Extension</a:t>
            </a:r>
          </a:p>
        </p:txBody>
      </p:sp>
      <p:sp>
        <p:nvSpPr>
          <p:cNvPr id="100" name="Graphic 21">
            <a:extLst>
              <a:ext uri="{FF2B5EF4-FFF2-40B4-BE49-F238E27FC236}">
                <a16:creationId xmlns:a16="http://schemas.microsoft.com/office/drawing/2014/main" id="{1ACA93FF-E6C9-C541-9D85-5438B5B67A55}"/>
              </a:ext>
            </a:extLst>
          </p:cNvPr>
          <p:cNvSpPr/>
          <p:nvPr/>
        </p:nvSpPr>
        <p:spPr>
          <a:xfrm>
            <a:off x="12220445" y="10643984"/>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Enterprise</a:t>
            </a:r>
          </a:p>
          <a:p>
            <a:pPr algn="ctr"/>
            <a:r>
              <a:rPr lang="en-US" sz="2133" dirty="0">
                <a:solidFill>
                  <a:schemeClr val="bg1"/>
                </a:solidFill>
                <a:latin typeface="Arial" panose="020B0604020202020204" pitchFamily="34" charset="0"/>
                <a:cs typeface="Arial" panose="020B0604020202020204" pitchFamily="34" charset="0"/>
              </a:rPr>
              <a:t>Decision</a:t>
            </a:r>
          </a:p>
          <a:p>
            <a:pPr algn="ctr"/>
            <a:r>
              <a:rPr lang="en-US" sz="2133" dirty="0">
                <a:solidFill>
                  <a:schemeClr val="bg1"/>
                </a:solidFill>
                <a:latin typeface="Arial" panose="020B0604020202020204" pitchFamily="34" charset="0"/>
                <a:cs typeface="Arial" panose="020B0604020202020204" pitchFamily="34" charset="0"/>
              </a:rPr>
              <a:t>Repository</a:t>
            </a:r>
          </a:p>
        </p:txBody>
      </p:sp>
      <p:sp>
        <p:nvSpPr>
          <p:cNvPr id="101" name="Graphic 21">
            <a:extLst>
              <a:ext uri="{FF2B5EF4-FFF2-40B4-BE49-F238E27FC236}">
                <a16:creationId xmlns:a16="http://schemas.microsoft.com/office/drawing/2014/main" id="{9909B872-3F59-E544-8404-FBEF4F9015A2}"/>
              </a:ext>
            </a:extLst>
          </p:cNvPr>
          <p:cNvSpPr/>
          <p:nvPr/>
        </p:nvSpPr>
        <p:spPr>
          <a:xfrm>
            <a:off x="13532707" y="11435845"/>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tx2"/>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Decision</a:t>
            </a:r>
          </a:p>
          <a:p>
            <a:pPr algn="ctr"/>
            <a:r>
              <a:rPr lang="en-US" sz="2133" dirty="0">
                <a:solidFill>
                  <a:schemeClr val="bg1"/>
                </a:solidFill>
                <a:latin typeface="Arial" panose="020B0604020202020204" pitchFamily="34" charset="0"/>
                <a:cs typeface="Arial" panose="020B0604020202020204" pitchFamily="34" charset="0"/>
              </a:rPr>
              <a:t>Rule</a:t>
            </a:r>
          </a:p>
          <a:p>
            <a:pPr algn="ctr"/>
            <a:r>
              <a:rPr lang="en-US" sz="2133" dirty="0">
                <a:solidFill>
                  <a:schemeClr val="bg1"/>
                </a:solidFill>
                <a:latin typeface="Arial" panose="020B0604020202020204" pitchFamily="34" charset="0"/>
                <a:cs typeface="Arial" panose="020B0604020202020204" pitchFamily="34" charset="0"/>
              </a:rPr>
              <a:t>Book</a:t>
            </a:r>
          </a:p>
        </p:txBody>
      </p:sp>
    </p:spTree>
    <p:extLst>
      <p:ext uri="{BB962C8B-B14F-4D97-AF65-F5344CB8AC3E}">
        <p14:creationId xmlns:p14="http://schemas.microsoft.com/office/powerpoint/2010/main" val="37347239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259244D-44AF-6C4C-B116-5ED52F4953DC}"/>
              </a:ext>
            </a:extLst>
          </p:cNvPr>
          <p:cNvSpPr/>
          <p:nvPr/>
        </p:nvSpPr>
        <p:spPr>
          <a:xfrm>
            <a:off x="3274951" y="3290316"/>
            <a:ext cx="19487549" cy="1812397"/>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46" name="Rectangle 45">
            <a:extLst>
              <a:ext uri="{FF2B5EF4-FFF2-40B4-BE49-F238E27FC236}">
                <a16:creationId xmlns:a16="http://schemas.microsoft.com/office/drawing/2014/main" id="{2F4248BF-F8CB-614F-8A17-B3723DCC2A0D}"/>
              </a:ext>
            </a:extLst>
          </p:cNvPr>
          <p:cNvSpPr/>
          <p:nvPr/>
        </p:nvSpPr>
        <p:spPr>
          <a:xfrm>
            <a:off x="3274951" y="5194107"/>
            <a:ext cx="19487549" cy="176424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47" name="Rectangle 46">
            <a:extLst>
              <a:ext uri="{FF2B5EF4-FFF2-40B4-BE49-F238E27FC236}">
                <a16:creationId xmlns:a16="http://schemas.microsoft.com/office/drawing/2014/main" id="{A50CC79C-7C52-9340-8D13-0DC04A3EB35A}"/>
              </a:ext>
            </a:extLst>
          </p:cNvPr>
          <p:cNvSpPr/>
          <p:nvPr/>
        </p:nvSpPr>
        <p:spPr>
          <a:xfrm>
            <a:off x="3274951" y="7030871"/>
            <a:ext cx="19487549" cy="1798787"/>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30" name="TextBox 29">
            <a:extLst>
              <a:ext uri="{FF2B5EF4-FFF2-40B4-BE49-F238E27FC236}">
                <a16:creationId xmlns:a16="http://schemas.microsoft.com/office/drawing/2014/main" id="{60309741-55BF-724D-A82B-C742F6F48FF2}"/>
              </a:ext>
            </a:extLst>
          </p:cNvPr>
          <p:cNvSpPr txBox="1"/>
          <p:nvPr/>
        </p:nvSpPr>
        <p:spPr>
          <a:xfrm>
            <a:off x="14422156" y="5230842"/>
            <a:ext cx="8125149" cy="1569660"/>
          </a:xfrm>
          <a:prstGeom prst="rect">
            <a:avLst/>
          </a:prstGeom>
          <a:noFill/>
        </p:spPr>
        <p:txBody>
          <a:bodyPr wrap="square" rtlCol="0">
            <a:spAutoFit/>
          </a:bodyPr>
          <a:lstStyle/>
          <a:p>
            <a:pPr defTabSz="1828778"/>
            <a:r>
              <a:rPr lang="en-US" sz="3200" dirty="0">
                <a:solidFill>
                  <a:schemeClr val="tx2"/>
                </a:solidFill>
                <a:latin typeface="Arial" panose="020B0604020202020204" pitchFamily="34" charset="0"/>
              </a:rPr>
              <a:t>Monthly S&amp;OP, supply/demand match, multi-enterprise collaboration through consensus planning</a:t>
            </a:r>
          </a:p>
        </p:txBody>
      </p:sp>
      <p:sp>
        <p:nvSpPr>
          <p:cNvPr id="31" name="TextBox 30">
            <a:extLst>
              <a:ext uri="{FF2B5EF4-FFF2-40B4-BE49-F238E27FC236}">
                <a16:creationId xmlns:a16="http://schemas.microsoft.com/office/drawing/2014/main" id="{E82B9A9D-7903-474E-ABFE-3D894887A043}"/>
              </a:ext>
            </a:extLst>
          </p:cNvPr>
          <p:cNvSpPr txBox="1"/>
          <p:nvPr/>
        </p:nvSpPr>
        <p:spPr>
          <a:xfrm>
            <a:off x="14422154" y="7079522"/>
            <a:ext cx="8125149" cy="1569660"/>
          </a:xfrm>
          <a:prstGeom prst="rect">
            <a:avLst/>
          </a:prstGeom>
          <a:noFill/>
        </p:spPr>
        <p:txBody>
          <a:bodyPr wrap="square" rtlCol="0">
            <a:spAutoFit/>
          </a:bodyPr>
          <a:lstStyle/>
          <a:p>
            <a:pPr defTabSz="1828778"/>
            <a:r>
              <a:rPr lang="en-US" sz="3200" dirty="0">
                <a:solidFill>
                  <a:schemeClr val="tx2"/>
                </a:solidFill>
                <a:latin typeface="Arial" panose="020B0604020202020204" pitchFamily="34" charset="0"/>
              </a:rPr>
              <a:t>Weekly S&amp;OE, demand tracking, supply adjustments, multi-enterprise collaboration to the weekly operating plan </a:t>
            </a:r>
          </a:p>
        </p:txBody>
      </p:sp>
      <p:sp>
        <p:nvSpPr>
          <p:cNvPr id="32" name="TextBox 31">
            <a:extLst>
              <a:ext uri="{FF2B5EF4-FFF2-40B4-BE49-F238E27FC236}">
                <a16:creationId xmlns:a16="http://schemas.microsoft.com/office/drawing/2014/main" id="{9E4835A9-0F76-8D47-9F78-FADE3821C752}"/>
              </a:ext>
            </a:extLst>
          </p:cNvPr>
          <p:cNvSpPr txBox="1"/>
          <p:nvPr/>
        </p:nvSpPr>
        <p:spPr>
          <a:xfrm>
            <a:off x="14422159" y="3585896"/>
            <a:ext cx="8125149" cy="1077218"/>
          </a:xfrm>
          <a:prstGeom prst="rect">
            <a:avLst/>
          </a:prstGeom>
          <a:noFill/>
        </p:spPr>
        <p:txBody>
          <a:bodyPr wrap="square" rtlCol="0">
            <a:spAutoFit/>
          </a:bodyPr>
          <a:lstStyle/>
          <a:p>
            <a:pPr defTabSz="1828778"/>
            <a:r>
              <a:rPr lang="en-US" sz="3200" dirty="0">
                <a:solidFill>
                  <a:schemeClr val="tx2"/>
                </a:solidFill>
                <a:latin typeface="Arial" panose="020B0604020202020204" pitchFamily="34" charset="0"/>
              </a:rPr>
              <a:t>Annual contractual decisions </a:t>
            </a:r>
            <a:r>
              <a:rPr lang="en-US" sz="3200" dirty="0">
                <a:solidFill>
                  <a:schemeClr val="tx2"/>
                </a:solidFill>
                <a:latin typeface="Arial" panose="020B0604020202020204" pitchFamily="34" charset="0"/>
                <a:sym typeface="Wingdings" pitchFamily="2" charset="2"/>
              </a:rPr>
              <a:t>through</a:t>
            </a:r>
            <a:r>
              <a:rPr lang="en-US" sz="3200" dirty="0">
                <a:solidFill>
                  <a:schemeClr val="tx2"/>
                </a:solidFill>
                <a:latin typeface="Arial" panose="020B0604020202020204" pitchFamily="34" charset="0"/>
              </a:rPr>
              <a:t> </a:t>
            </a:r>
            <a:br>
              <a:rPr lang="en-US" sz="3200" dirty="0">
                <a:solidFill>
                  <a:schemeClr val="tx2"/>
                </a:solidFill>
                <a:latin typeface="Arial" panose="020B0604020202020204" pitchFamily="34" charset="0"/>
              </a:rPr>
            </a:br>
            <a:r>
              <a:rPr lang="en-US" sz="3200" dirty="0">
                <a:solidFill>
                  <a:schemeClr val="tx2"/>
                </a:solidFill>
                <a:latin typeface="Arial" panose="020B0604020202020204" pitchFamily="34" charset="0"/>
              </a:rPr>
              <a:t>multi-enterprise operating structure</a:t>
            </a:r>
          </a:p>
        </p:txBody>
      </p:sp>
      <p:sp>
        <p:nvSpPr>
          <p:cNvPr id="3" name="Title 2">
            <a:extLst>
              <a:ext uri="{FF2B5EF4-FFF2-40B4-BE49-F238E27FC236}">
                <a16:creationId xmlns:a16="http://schemas.microsoft.com/office/drawing/2014/main" id="{A0F33885-6E77-4E7F-589F-29194D7AEC12}"/>
              </a:ext>
            </a:extLst>
          </p:cNvPr>
          <p:cNvSpPr>
            <a:spLocks noGrp="1"/>
          </p:cNvSpPr>
          <p:nvPr>
            <p:ph type="title"/>
          </p:nvPr>
        </p:nvSpPr>
        <p:spPr/>
        <p:txBody>
          <a:bodyPr/>
          <a:lstStyle/>
          <a:p>
            <a:r>
              <a:rPr lang="en-US" sz="7200" dirty="0"/>
              <a:t>Converging the Supply Chain - horizontally </a:t>
            </a:r>
            <a:endParaRPr lang="en-AU" dirty="0"/>
          </a:p>
        </p:txBody>
      </p:sp>
      <p:sp>
        <p:nvSpPr>
          <p:cNvPr id="12" name="Cube 11">
            <a:extLst>
              <a:ext uri="{FF2B5EF4-FFF2-40B4-BE49-F238E27FC236}">
                <a16:creationId xmlns:a16="http://schemas.microsoft.com/office/drawing/2014/main" id="{6305FD1C-1508-43AC-9C83-D7DD1D78349D}"/>
              </a:ext>
            </a:extLst>
          </p:cNvPr>
          <p:cNvSpPr/>
          <p:nvPr/>
        </p:nvSpPr>
        <p:spPr>
          <a:xfrm>
            <a:off x="1713367" y="5074690"/>
            <a:ext cx="724589" cy="3726941"/>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14" name="Cube 13">
            <a:extLst>
              <a:ext uri="{FF2B5EF4-FFF2-40B4-BE49-F238E27FC236}">
                <a16:creationId xmlns:a16="http://schemas.microsoft.com/office/drawing/2014/main" id="{E739297E-11D3-4473-B409-C091214D0AF1}"/>
              </a:ext>
            </a:extLst>
          </p:cNvPr>
          <p:cNvSpPr/>
          <p:nvPr/>
        </p:nvSpPr>
        <p:spPr>
          <a:xfrm>
            <a:off x="1693561" y="3194291"/>
            <a:ext cx="744392" cy="1790443"/>
          </a:xfrm>
          <a:prstGeom prst="cub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r>
              <a:rPr lang="en-US" sz="2400" dirty="0">
                <a:solidFill>
                  <a:prstClr val="white"/>
                </a:solidFill>
                <a:latin typeface="Arial" panose="020B0604020202020204" pitchFamily="34" charset="0"/>
              </a:rPr>
              <a:t> </a:t>
            </a:r>
          </a:p>
        </p:txBody>
      </p:sp>
      <p:sp>
        <p:nvSpPr>
          <p:cNvPr id="28" name="Arrow: Left-Right 27">
            <a:extLst>
              <a:ext uri="{FF2B5EF4-FFF2-40B4-BE49-F238E27FC236}">
                <a16:creationId xmlns:a16="http://schemas.microsoft.com/office/drawing/2014/main" id="{27F11562-4D27-4C95-90FC-2EEE6A2431D4}"/>
              </a:ext>
            </a:extLst>
          </p:cNvPr>
          <p:cNvSpPr/>
          <p:nvPr/>
        </p:nvSpPr>
        <p:spPr>
          <a:xfrm>
            <a:off x="3274951" y="2090483"/>
            <a:ext cx="9972344" cy="95663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50" name="TextBox 49">
            <a:extLst>
              <a:ext uri="{FF2B5EF4-FFF2-40B4-BE49-F238E27FC236}">
                <a16:creationId xmlns:a16="http://schemas.microsoft.com/office/drawing/2014/main" id="{7CAE10CD-06F5-4541-A192-AD665B5B5F5D}"/>
              </a:ext>
            </a:extLst>
          </p:cNvPr>
          <p:cNvSpPr txBox="1"/>
          <p:nvPr/>
        </p:nvSpPr>
        <p:spPr>
          <a:xfrm>
            <a:off x="3778166" y="2218244"/>
            <a:ext cx="9085701"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Intra                   Collaboration                     Inter</a:t>
            </a:r>
          </a:p>
        </p:txBody>
      </p:sp>
      <p:sp>
        <p:nvSpPr>
          <p:cNvPr id="66" name="TextBox 65">
            <a:extLst>
              <a:ext uri="{FF2B5EF4-FFF2-40B4-BE49-F238E27FC236}">
                <a16:creationId xmlns:a16="http://schemas.microsoft.com/office/drawing/2014/main" id="{8A8D736A-9379-A846-B142-DBD32D7E31D5}"/>
              </a:ext>
            </a:extLst>
          </p:cNvPr>
          <p:cNvSpPr txBox="1"/>
          <p:nvPr/>
        </p:nvSpPr>
        <p:spPr>
          <a:xfrm rot="16200000" flipH="1">
            <a:off x="1008520" y="3930883"/>
            <a:ext cx="1903077"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Finance</a:t>
            </a:r>
          </a:p>
        </p:txBody>
      </p:sp>
      <p:sp>
        <p:nvSpPr>
          <p:cNvPr id="67" name="TextBox 66">
            <a:extLst>
              <a:ext uri="{FF2B5EF4-FFF2-40B4-BE49-F238E27FC236}">
                <a16:creationId xmlns:a16="http://schemas.microsoft.com/office/drawing/2014/main" id="{E13FB41C-61C3-F54E-9050-2165C75285A1}"/>
              </a:ext>
            </a:extLst>
          </p:cNvPr>
          <p:cNvSpPr txBox="1"/>
          <p:nvPr/>
        </p:nvSpPr>
        <p:spPr>
          <a:xfrm rot="16200000" flipH="1">
            <a:off x="262003" y="6730520"/>
            <a:ext cx="3396112"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Supply Chain</a:t>
            </a:r>
          </a:p>
        </p:txBody>
      </p:sp>
      <p:sp>
        <p:nvSpPr>
          <p:cNvPr id="34" name="Graphic 21">
            <a:extLst>
              <a:ext uri="{FF2B5EF4-FFF2-40B4-BE49-F238E27FC236}">
                <a16:creationId xmlns:a16="http://schemas.microsoft.com/office/drawing/2014/main" id="{F00F1973-AE78-394A-A103-88BD69C6695F}"/>
              </a:ext>
            </a:extLst>
          </p:cNvPr>
          <p:cNvSpPr/>
          <p:nvPr/>
        </p:nvSpPr>
        <p:spPr>
          <a:xfrm>
            <a:off x="3997564"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IBP</a:t>
            </a:r>
          </a:p>
        </p:txBody>
      </p:sp>
      <p:sp>
        <p:nvSpPr>
          <p:cNvPr id="35" name="Graphic 21">
            <a:extLst>
              <a:ext uri="{FF2B5EF4-FFF2-40B4-BE49-F238E27FC236}">
                <a16:creationId xmlns:a16="http://schemas.microsoft.com/office/drawing/2014/main" id="{A79D6C92-DF5E-984D-87E8-3EAA68FBB0EC}"/>
              </a:ext>
            </a:extLst>
          </p:cNvPr>
          <p:cNvSpPr/>
          <p:nvPr/>
        </p:nvSpPr>
        <p:spPr>
          <a:xfrm>
            <a:off x="6189690"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LT Dem Trends</a:t>
            </a:r>
          </a:p>
        </p:txBody>
      </p:sp>
      <p:sp>
        <p:nvSpPr>
          <p:cNvPr id="36" name="Graphic 21">
            <a:extLst>
              <a:ext uri="{FF2B5EF4-FFF2-40B4-BE49-F238E27FC236}">
                <a16:creationId xmlns:a16="http://schemas.microsoft.com/office/drawing/2014/main" id="{A711FE91-9DE2-6E42-8C20-5FFA84A1F8AA}"/>
              </a:ext>
            </a:extLst>
          </p:cNvPr>
          <p:cNvSpPr/>
          <p:nvPr/>
        </p:nvSpPr>
        <p:spPr>
          <a:xfrm>
            <a:off x="8381815"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err="1">
                <a:solidFill>
                  <a:schemeClr val="bg1"/>
                </a:solidFill>
                <a:latin typeface="Arial" panose="020B0604020202020204" pitchFamily="34" charset="0"/>
                <a:cs typeface="Arial" panose="020B0604020202020204" pitchFamily="34" charset="0"/>
              </a:rPr>
              <a:t>CapEx</a:t>
            </a:r>
            <a:endParaRPr lang="en-US" sz="24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Decisions</a:t>
            </a:r>
          </a:p>
        </p:txBody>
      </p:sp>
      <p:sp>
        <p:nvSpPr>
          <p:cNvPr id="37" name="Graphic 21">
            <a:extLst>
              <a:ext uri="{FF2B5EF4-FFF2-40B4-BE49-F238E27FC236}">
                <a16:creationId xmlns:a16="http://schemas.microsoft.com/office/drawing/2014/main" id="{1D90D879-C76B-0D48-918E-FBFE91D035F3}"/>
              </a:ext>
            </a:extLst>
          </p:cNvPr>
          <p:cNvSpPr/>
          <p:nvPr/>
        </p:nvSpPr>
        <p:spPr>
          <a:xfrm>
            <a:off x="10573940" y="335556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Partner</a:t>
            </a:r>
          </a:p>
          <a:p>
            <a:pPr algn="ctr"/>
            <a:r>
              <a:rPr lang="en-US" sz="2400" dirty="0">
                <a:solidFill>
                  <a:schemeClr val="bg1"/>
                </a:solidFill>
                <a:latin typeface="Arial" panose="020B0604020202020204" pitchFamily="34" charset="0"/>
                <a:cs typeface="Arial" panose="020B0604020202020204" pitchFamily="34" charset="0"/>
              </a:rPr>
              <a:t>Contracts</a:t>
            </a:r>
          </a:p>
        </p:txBody>
      </p:sp>
      <p:sp>
        <p:nvSpPr>
          <p:cNvPr id="38" name="Graphic 21">
            <a:extLst>
              <a:ext uri="{FF2B5EF4-FFF2-40B4-BE49-F238E27FC236}">
                <a16:creationId xmlns:a16="http://schemas.microsoft.com/office/drawing/2014/main" id="{2516F9BA-AA09-B24E-BC0B-BC8BB86AD848}"/>
              </a:ext>
            </a:extLst>
          </p:cNvPr>
          <p:cNvSpPr/>
          <p:nvPr/>
        </p:nvSpPr>
        <p:spPr>
          <a:xfrm>
            <a:off x="3997564"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S&amp;OP</a:t>
            </a:r>
          </a:p>
        </p:txBody>
      </p:sp>
      <p:sp>
        <p:nvSpPr>
          <p:cNvPr id="39" name="Graphic 21">
            <a:extLst>
              <a:ext uri="{FF2B5EF4-FFF2-40B4-BE49-F238E27FC236}">
                <a16:creationId xmlns:a16="http://schemas.microsoft.com/office/drawing/2014/main" id="{C3776C16-F6C3-E24B-901A-DA264629294E}"/>
              </a:ext>
            </a:extLst>
          </p:cNvPr>
          <p:cNvSpPr/>
          <p:nvPr/>
        </p:nvSpPr>
        <p:spPr>
          <a:xfrm>
            <a:off x="6189690"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DP</a:t>
            </a:r>
          </a:p>
        </p:txBody>
      </p:sp>
      <p:sp>
        <p:nvSpPr>
          <p:cNvPr id="40" name="Graphic 21">
            <a:extLst>
              <a:ext uri="{FF2B5EF4-FFF2-40B4-BE49-F238E27FC236}">
                <a16:creationId xmlns:a16="http://schemas.microsoft.com/office/drawing/2014/main" id="{82525518-7282-A74C-9DDA-76EBB5C9A60C}"/>
              </a:ext>
            </a:extLst>
          </p:cNvPr>
          <p:cNvSpPr/>
          <p:nvPr/>
        </p:nvSpPr>
        <p:spPr>
          <a:xfrm>
            <a:off x="8381815"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MP/PP</a:t>
            </a:r>
          </a:p>
        </p:txBody>
      </p:sp>
      <p:sp>
        <p:nvSpPr>
          <p:cNvPr id="41" name="Graphic 21">
            <a:extLst>
              <a:ext uri="{FF2B5EF4-FFF2-40B4-BE49-F238E27FC236}">
                <a16:creationId xmlns:a16="http://schemas.microsoft.com/office/drawing/2014/main" id="{865C195D-6682-1A4B-8836-4A9A257BDCBF}"/>
              </a:ext>
            </a:extLst>
          </p:cNvPr>
          <p:cNvSpPr/>
          <p:nvPr/>
        </p:nvSpPr>
        <p:spPr>
          <a:xfrm>
            <a:off x="10573940" y="5243893"/>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Mid-term</a:t>
            </a:r>
          </a:p>
          <a:p>
            <a:pPr algn="ctr"/>
            <a:r>
              <a:rPr lang="en-US" sz="2400" dirty="0">
                <a:solidFill>
                  <a:schemeClr val="bg1"/>
                </a:solidFill>
                <a:latin typeface="Arial" panose="020B0604020202020204" pitchFamily="34" charset="0"/>
                <a:cs typeface="Arial" panose="020B0604020202020204" pitchFamily="34" charset="0"/>
              </a:rPr>
              <a:t>Collab</a:t>
            </a:r>
          </a:p>
        </p:txBody>
      </p:sp>
      <p:sp>
        <p:nvSpPr>
          <p:cNvPr id="42" name="Graphic 21">
            <a:extLst>
              <a:ext uri="{FF2B5EF4-FFF2-40B4-BE49-F238E27FC236}">
                <a16:creationId xmlns:a16="http://schemas.microsoft.com/office/drawing/2014/main" id="{4F11343C-2737-FF4C-837E-A1A492E7E063}"/>
              </a:ext>
            </a:extLst>
          </p:cNvPr>
          <p:cNvSpPr/>
          <p:nvPr/>
        </p:nvSpPr>
        <p:spPr>
          <a:xfrm>
            <a:off x="3997564"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S&amp;OE</a:t>
            </a:r>
          </a:p>
        </p:txBody>
      </p:sp>
      <p:sp>
        <p:nvSpPr>
          <p:cNvPr id="43" name="Graphic 21">
            <a:extLst>
              <a:ext uri="{FF2B5EF4-FFF2-40B4-BE49-F238E27FC236}">
                <a16:creationId xmlns:a16="http://schemas.microsoft.com/office/drawing/2014/main" id="{8CEBBDC0-EE6A-9C40-B882-2107443B3196}"/>
              </a:ext>
            </a:extLst>
          </p:cNvPr>
          <p:cNvSpPr/>
          <p:nvPr/>
        </p:nvSpPr>
        <p:spPr>
          <a:xfrm>
            <a:off x="6189690"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Forecast</a:t>
            </a:r>
          </a:p>
          <a:p>
            <a:pPr algn="ctr"/>
            <a:r>
              <a:rPr lang="en-US" sz="2400" dirty="0" err="1">
                <a:solidFill>
                  <a:schemeClr val="bg1"/>
                </a:solidFill>
                <a:latin typeface="Arial" panose="020B0604020202020204" pitchFamily="34" charset="0"/>
                <a:cs typeface="Arial" panose="020B0604020202020204" pitchFamily="34" charset="0"/>
              </a:rPr>
              <a:t>Consump-tion</a:t>
            </a:r>
            <a:endParaRPr lang="en-US" sz="2400" dirty="0">
              <a:solidFill>
                <a:schemeClr val="bg1"/>
              </a:solidFill>
              <a:latin typeface="Arial" panose="020B0604020202020204" pitchFamily="34" charset="0"/>
              <a:cs typeface="Arial" panose="020B0604020202020204" pitchFamily="34" charset="0"/>
            </a:endParaRPr>
          </a:p>
        </p:txBody>
      </p:sp>
      <p:sp>
        <p:nvSpPr>
          <p:cNvPr id="44" name="Graphic 21">
            <a:extLst>
              <a:ext uri="{FF2B5EF4-FFF2-40B4-BE49-F238E27FC236}">
                <a16:creationId xmlns:a16="http://schemas.microsoft.com/office/drawing/2014/main" id="{7C270013-AE0C-EC49-9A00-CCDA20233152}"/>
              </a:ext>
            </a:extLst>
          </p:cNvPr>
          <p:cNvSpPr/>
          <p:nvPr/>
        </p:nvSpPr>
        <p:spPr>
          <a:xfrm>
            <a:off x="8381815"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Supply Plan Adjust-</a:t>
            </a:r>
            <a:r>
              <a:rPr lang="en-US" sz="2400" dirty="0" err="1">
                <a:solidFill>
                  <a:schemeClr val="bg1"/>
                </a:solidFill>
                <a:latin typeface="Arial" panose="020B0604020202020204" pitchFamily="34" charset="0"/>
                <a:cs typeface="Arial" panose="020B0604020202020204" pitchFamily="34" charset="0"/>
              </a:rPr>
              <a:t>ment</a:t>
            </a:r>
            <a:endParaRPr lang="en-US" sz="2400" dirty="0">
              <a:solidFill>
                <a:schemeClr val="bg1"/>
              </a:solidFill>
              <a:latin typeface="Arial" panose="020B0604020202020204" pitchFamily="34" charset="0"/>
              <a:cs typeface="Arial" panose="020B0604020202020204" pitchFamily="34" charset="0"/>
            </a:endParaRPr>
          </a:p>
        </p:txBody>
      </p:sp>
      <p:sp>
        <p:nvSpPr>
          <p:cNvPr id="45" name="Graphic 21">
            <a:extLst>
              <a:ext uri="{FF2B5EF4-FFF2-40B4-BE49-F238E27FC236}">
                <a16:creationId xmlns:a16="http://schemas.microsoft.com/office/drawing/2014/main" id="{C1311ACA-E957-1E45-9251-24828E67D4AB}"/>
              </a:ext>
            </a:extLst>
          </p:cNvPr>
          <p:cNvSpPr/>
          <p:nvPr/>
        </p:nvSpPr>
        <p:spPr>
          <a:xfrm>
            <a:off x="10573940" y="7079520"/>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Tactical Collab</a:t>
            </a:r>
          </a:p>
        </p:txBody>
      </p:sp>
      <p:cxnSp>
        <p:nvCxnSpPr>
          <p:cNvPr id="68" name="Straight Connector 67">
            <a:extLst>
              <a:ext uri="{FF2B5EF4-FFF2-40B4-BE49-F238E27FC236}">
                <a16:creationId xmlns:a16="http://schemas.microsoft.com/office/drawing/2014/main" id="{10020226-2DB6-EA4C-8EAA-1DC6E822C4CF}"/>
              </a:ext>
            </a:extLst>
          </p:cNvPr>
          <p:cNvCxnSpPr>
            <a:cxnSpLocks/>
          </p:cNvCxnSpPr>
          <p:nvPr/>
        </p:nvCxnSpPr>
        <p:spPr>
          <a:xfrm>
            <a:off x="3201413"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53432E9-A61F-DF4E-B3CF-CD4D45D87F6F}"/>
              </a:ext>
            </a:extLst>
          </p:cNvPr>
          <p:cNvCxnSpPr>
            <a:cxnSpLocks/>
          </p:cNvCxnSpPr>
          <p:nvPr/>
        </p:nvCxnSpPr>
        <p:spPr>
          <a:xfrm>
            <a:off x="4505957"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C4C6E05-0A8F-6E48-ABD2-5516FD307BFD}"/>
              </a:ext>
            </a:extLst>
          </p:cNvPr>
          <p:cNvCxnSpPr>
            <a:cxnSpLocks/>
          </p:cNvCxnSpPr>
          <p:nvPr/>
        </p:nvCxnSpPr>
        <p:spPr>
          <a:xfrm>
            <a:off x="5810501"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C84067E-DE1F-444E-8BD0-6D4A8E7A206B}"/>
              </a:ext>
            </a:extLst>
          </p:cNvPr>
          <p:cNvCxnSpPr>
            <a:cxnSpLocks/>
          </p:cNvCxnSpPr>
          <p:nvPr/>
        </p:nvCxnSpPr>
        <p:spPr>
          <a:xfrm>
            <a:off x="7115045" y="10419599"/>
            <a:ext cx="0" cy="931555"/>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CBD3B3D-8D97-7B49-95F5-6111A00D60BB}"/>
              </a:ext>
            </a:extLst>
          </p:cNvPr>
          <p:cNvCxnSpPr>
            <a:cxnSpLocks/>
            <a:endCxn id="95" idx="0"/>
          </p:cNvCxnSpPr>
          <p:nvPr/>
        </p:nvCxnSpPr>
        <p:spPr>
          <a:xfrm>
            <a:off x="2549539"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07B9B9C-4500-F247-BDFE-68F6E0B4CD7F}"/>
              </a:ext>
            </a:extLst>
          </p:cNvPr>
          <p:cNvCxnSpPr>
            <a:cxnSpLocks/>
          </p:cNvCxnSpPr>
          <p:nvPr/>
        </p:nvCxnSpPr>
        <p:spPr>
          <a:xfrm>
            <a:off x="3884165"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6A7C684-769E-9549-93F5-BE3036350ED2}"/>
              </a:ext>
            </a:extLst>
          </p:cNvPr>
          <p:cNvCxnSpPr>
            <a:cxnSpLocks/>
          </p:cNvCxnSpPr>
          <p:nvPr/>
        </p:nvCxnSpPr>
        <p:spPr>
          <a:xfrm>
            <a:off x="5188709"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09CE1D29-007C-724F-AA6C-9E5E8AC228F0}"/>
              </a:ext>
            </a:extLst>
          </p:cNvPr>
          <p:cNvCxnSpPr>
            <a:cxnSpLocks/>
          </p:cNvCxnSpPr>
          <p:nvPr/>
        </p:nvCxnSpPr>
        <p:spPr>
          <a:xfrm>
            <a:off x="6493253"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4486A0F-A81C-5041-99E9-C06BA137BEC0}"/>
              </a:ext>
            </a:extLst>
          </p:cNvPr>
          <p:cNvCxnSpPr>
            <a:cxnSpLocks/>
          </p:cNvCxnSpPr>
          <p:nvPr/>
        </p:nvCxnSpPr>
        <p:spPr>
          <a:xfrm>
            <a:off x="7797797" y="10419599"/>
            <a:ext cx="0" cy="37072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7" name="Can 76">
            <a:extLst>
              <a:ext uri="{FF2B5EF4-FFF2-40B4-BE49-F238E27FC236}">
                <a16:creationId xmlns:a16="http://schemas.microsoft.com/office/drawing/2014/main" id="{A85953BB-4DF2-974F-978E-B9A0B76A155D}"/>
              </a:ext>
            </a:extLst>
          </p:cNvPr>
          <p:cNvSpPr/>
          <p:nvPr/>
        </p:nvSpPr>
        <p:spPr>
          <a:xfrm>
            <a:off x="2012713"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8" name="Can 77">
            <a:extLst>
              <a:ext uri="{FF2B5EF4-FFF2-40B4-BE49-F238E27FC236}">
                <a16:creationId xmlns:a16="http://schemas.microsoft.com/office/drawing/2014/main" id="{1B0C0F98-1188-374D-9DCF-CB9906F466BE}"/>
              </a:ext>
            </a:extLst>
          </p:cNvPr>
          <p:cNvSpPr/>
          <p:nvPr/>
        </p:nvSpPr>
        <p:spPr>
          <a:xfrm>
            <a:off x="3318697"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79" name="Can 78">
            <a:extLst>
              <a:ext uri="{FF2B5EF4-FFF2-40B4-BE49-F238E27FC236}">
                <a16:creationId xmlns:a16="http://schemas.microsoft.com/office/drawing/2014/main" id="{7C21478C-A781-B34D-9784-18461D39962E}"/>
              </a:ext>
            </a:extLst>
          </p:cNvPr>
          <p:cNvSpPr/>
          <p:nvPr/>
        </p:nvSpPr>
        <p:spPr>
          <a:xfrm>
            <a:off x="4624681"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80" name="Can 79">
            <a:extLst>
              <a:ext uri="{FF2B5EF4-FFF2-40B4-BE49-F238E27FC236}">
                <a16:creationId xmlns:a16="http://schemas.microsoft.com/office/drawing/2014/main" id="{DADF9C27-FA6F-ED4A-8564-4737200FDE93}"/>
              </a:ext>
            </a:extLst>
          </p:cNvPr>
          <p:cNvSpPr/>
          <p:nvPr/>
        </p:nvSpPr>
        <p:spPr>
          <a:xfrm>
            <a:off x="5930665"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81" name="Can 80">
            <a:extLst>
              <a:ext uri="{FF2B5EF4-FFF2-40B4-BE49-F238E27FC236}">
                <a16:creationId xmlns:a16="http://schemas.microsoft.com/office/drawing/2014/main" id="{4ACEE449-FB53-A349-9969-3BA14F3D4474}"/>
              </a:ext>
            </a:extLst>
          </p:cNvPr>
          <p:cNvSpPr/>
          <p:nvPr/>
        </p:nvSpPr>
        <p:spPr>
          <a:xfrm>
            <a:off x="7236647" y="10737214"/>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82" name="Can 81">
            <a:extLst>
              <a:ext uri="{FF2B5EF4-FFF2-40B4-BE49-F238E27FC236}">
                <a16:creationId xmlns:a16="http://schemas.microsoft.com/office/drawing/2014/main" id="{97065101-D34D-0D4C-8275-7E4F2048493F}"/>
              </a:ext>
            </a:extLst>
          </p:cNvPr>
          <p:cNvSpPr/>
          <p:nvPr/>
        </p:nvSpPr>
        <p:spPr>
          <a:xfrm>
            <a:off x="2658297"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83" name="Can 82">
            <a:extLst>
              <a:ext uri="{FF2B5EF4-FFF2-40B4-BE49-F238E27FC236}">
                <a16:creationId xmlns:a16="http://schemas.microsoft.com/office/drawing/2014/main" id="{3999164F-544E-6846-887B-31C6BCF86C56}"/>
              </a:ext>
            </a:extLst>
          </p:cNvPr>
          <p:cNvSpPr/>
          <p:nvPr/>
        </p:nvSpPr>
        <p:spPr>
          <a:xfrm>
            <a:off x="3964281"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84" name="Can 83">
            <a:extLst>
              <a:ext uri="{FF2B5EF4-FFF2-40B4-BE49-F238E27FC236}">
                <a16:creationId xmlns:a16="http://schemas.microsoft.com/office/drawing/2014/main" id="{5F556C88-7678-F045-B918-A0A9CC7A3F65}"/>
              </a:ext>
            </a:extLst>
          </p:cNvPr>
          <p:cNvSpPr/>
          <p:nvPr/>
        </p:nvSpPr>
        <p:spPr>
          <a:xfrm>
            <a:off x="5270265"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85" name="Can 84">
            <a:extLst>
              <a:ext uri="{FF2B5EF4-FFF2-40B4-BE49-F238E27FC236}">
                <a16:creationId xmlns:a16="http://schemas.microsoft.com/office/drawing/2014/main" id="{665D4130-CBDA-8C42-B916-8D9F21457BB9}"/>
              </a:ext>
            </a:extLst>
          </p:cNvPr>
          <p:cNvSpPr/>
          <p:nvPr/>
        </p:nvSpPr>
        <p:spPr>
          <a:xfrm>
            <a:off x="6576247" y="11338347"/>
            <a:ext cx="1092200" cy="430229"/>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86" name="Rectangle 85">
            <a:extLst>
              <a:ext uri="{FF2B5EF4-FFF2-40B4-BE49-F238E27FC236}">
                <a16:creationId xmlns:a16="http://schemas.microsoft.com/office/drawing/2014/main" id="{0BA09BC9-F16C-B947-97A6-F5B224C0A377}"/>
              </a:ext>
            </a:extLst>
          </p:cNvPr>
          <p:cNvSpPr/>
          <p:nvPr/>
        </p:nvSpPr>
        <p:spPr>
          <a:xfrm>
            <a:off x="1948644" y="10320775"/>
            <a:ext cx="6363064" cy="198637"/>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tx2"/>
                </a:solidFill>
                <a:latin typeface="Arial" panose="020B0604020202020204" pitchFamily="34" charset="0"/>
                <a:ea typeface="Verdana" charset="0"/>
                <a:cs typeface="Arial" panose="020B0604020202020204" pitchFamily="34" charset="0"/>
              </a:rPr>
              <a:t>Customer EDW</a:t>
            </a:r>
          </a:p>
        </p:txBody>
      </p:sp>
      <p:pic>
        <p:nvPicPr>
          <p:cNvPr id="87" name="Picture 86">
            <a:extLst>
              <a:ext uri="{FF2B5EF4-FFF2-40B4-BE49-F238E27FC236}">
                <a16:creationId xmlns:a16="http://schemas.microsoft.com/office/drawing/2014/main" id="{5D78C046-778F-144C-B109-A8725C4B41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5697" y="11470219"/>
            <a:ext cx="245523" cy="243552"/>
          </a:xfrm>
          <a:prstGeom prst="ellipse">
            <a:avLst/>
          </a:prstGeom>
        </p:spPr>
      </p:pic>
      <p:sp>
        <p:nvSpPr>
          <p:cNvPr id="88" name="TextBox 87">
            <a:extLst>
              <a:ext uri="{FF2B5EF4-FFF2-40B4-BE49-F238E27FC236}">
                <a16:creationId xmlns:a16="http://schemas.microsoft.com/office/drawing/2014/main" id="{892F2707-EF4F-C24D-AB6A-C129337783D4}"/>
              </a:ext>
            </a:extLst>
          </p:cNvPr>
          <p:cNvSpPr txBox="1"/>
          <p:nvPr/>
        </p:nvSpPr>
        <p:spPr>
          <a:xfrm>
            <a:off x="1713367" y="9686072"/>
            <a:ext cx="5591325" cy="420564"/>
          </a:xfrm>
          <a:prstGeom prst="rect">
            <a:avLst/>
          </a:prstGeom>
          <a:noFill/>
        </p:spPr>
        <p:txBody>
          <a:bodyPr wrap="square" rtlCol="0">
            <a:spAutoFit/>
          </a:bodyPr>
          <a:lstStyle/>
          <a:p>
            <a:pPr defTabSz="1828778"/>
            <a:r>
              <a:rPr lang="en-US" sz="2133" dirty="0">
                <a:solidFill>
                  <a:srgbClr val="6C7782"/>
                </a:solidFill>
                <a:latin typeface="Arial" panose="020B0604020202020204" pitchFamily="34" charset="0"/>
              </a:rPr>
              <a:t>Customer EDW</a:t>
            </a:r>
          </a:p>
        </p:txBody>
      </p:sp>
      <p:pic>
        <p:nvPicPr>
          <p:cNvPr id="89" name="Picture 88" descr="A close up of a sign&#10;&#10;Description automatically generated">
            <a:extLst>
              <a:ext uri="{FF2B5EF4-FFF2-40B4-BE49-F238E27FC236}">
                <a16:creationId xmlns:a16="http://schemas.microsoft.com/office/drawing/2014/main" id="{B582827E-1239-664A-B769-67919B790D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7239" y="10898264"/>
            <a:ext cx="464211" cy="230229"/>
          </a:xfrm>
          <a:prstGeom prst="rect">
            <a:avLst/>
          </a:prstGeom>
        </p:spPr>
      </p:pic>
      <p:pic>
        <p:nvPicPr>
          <p:cNvPr id="90" name="Picture 89">
            <a:extLst>
              <a:ext uri="{FF2B5EF4-FFF2-40B4-BE49-F238E27FC236}">
                <a16:creationId xmlns:a16="http://schemas.microsoft.com/office/drawing/2014/main" id="{D0D69D7C-9AC2-EF44-8397-5A67EA1CD1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0953" y="11487154"/>
            <a:ext cx="586883" cy="227741"/>
          </a:xfrm>
          <a:prstGeom prst="rect">
            <a:avLst/>
          </a:prstGeom>
        </p:spPr>
      </p:pic>
      <p:pic>
        <p:nvPicPr>
          <p:cNvPr id="91" name="Picture 90" descr="A close up of a logo&#10;&#10;Description automatically generated">
            <a:extLst>
              <a:ext uri="{FF2B5EF4-FFF2-40B4-BE49-F238E27FC236}">
                <a16:creationId xmlns:a16="http://schemas.microsoft.com/office/drawing/2014/main" id="{EA0B69D0-10BB-CA4B-834F-A3BA52C536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76153" y="10881461"/>
            <a:ext cx="374643" cy="252464"/>
          </a:xfrm>
          <a:prstGeom prst="rect">
            <a:avLst/>
          </a:prstGeom>
        </p:spPr>
      </p:pic>
      <p:pic>
        <p:nvPicPr>
          <p:cNvPr id="92" name="Picture 91">
            <a:extLst>
              <a:ext uri="{FF2B5EF4-FFF2-40B4-BE49-F238E27FC236}">
                <a16:creationId xmlns:a16="http://schemas.microsoft.com/office/drawing/2014/main" id="{A3A052D5-0DE8-2040-819D-BC40E5D3C14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56091" y="11487152"/>
            <a:ext cx="391867" cy="243552"/>
          </a:xfrm>
          <a:prstGeom prst="rect">
            <a:avLst/>
          </a:prstGeom>
        </p:spPr>
      </p:pic>
      <p:pic>
        <p:nvPicPr>
          <p:cNvPr id="93" name="Picture 92">
            <a:extLst>
              <a:ext uri="{FF2B5EF4-FFF2-40B4-BE49-F238E27FC236}">
                <a16:creationId xmlns:a16="http://schemas.microsoft.com/office/drawing/2014/main" id="{C5DEB853-C376-174E-9450-D7D7E69A14B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30838" y="11490243"/>
            <a:ext cx="584005" cy="217803"/>
          </a:xfrm>
          <a:prstGeom prst="rect">
            <a:avLst/>
          </a:prstGeom>
        </p:spPr>
      </p:pic>
      <p:pic>
        <p:nvPicPr>
          <p:cNvPr id="94" name="Picture 93" descr="A red and white sign&#10;&#10;Description automatically generated">
            <a:extLst>
              <a:ext uri="{FF2B5EF4-FFF2-40B4-BE49-F238E27FC236}">
                <a16:creationId xmlns:a16="http://schemas.microsoft.com/office/drawing/2014/main" id="{3B13114C-2324-464D-B768-D431FD7E82D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66979" y="10889696"/>
            <a:ext cx="831531" cy="207883"/>
          </a:xfrm>
          <a:prstGeom prst="rect">
            <a:avLst/>
          </a:prstGeom>
        </p:spPr>
      </p:pic>
      <p:pic>
        <p:nvPicPr>
          <p:cNvPr id="95" name="Picture 94">
            <a:extLst>
              <a:ext uri="{FF2B5EF4-FFF2-40B4-BE49-F238E27FC236}">
                <a16:creationId xmlns:a16="http://schemas.microsoft.com/office/drawing/2014/main" id="{A4E991C7-088F-D244-9604-A8C19287054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00008" y="10790321"/>
            <a:ext cx="899061" cy="377123"/>
          </a:xfrm>
          <a:prstGeom prst="rect">
            <a:avLst/>
          </a:prstGeom>
        </p:spPr>
      </p:pic>
      <p:pic>
        <p:nvPicPr>
          <p:cNvPr id="96" name="Picture 95" descr="A close up of a sign&#10;&#10;Description automatically generated">
            <a:extLst>
              <a:ext uri="{FF2B5EF4-FFF2-40B4-BE49-F238E27FC236}">
                <a16:creationId xmlns:a16="http://schemas.microsoft.com/office/drawing/2014/main" id="{601CF6D4-7428-0349-8D6F-7636DF5639C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39868" y="10832988"/>
            <a:ext cx="855139" cy="287256"/>
          </a:xfrm>
          <a:prstGeom prst="rect">
            <a:avLst/>
          </a:prstGeom>
        </p:spPr>
      </p:pic>
      <p:pic>
        <p:nvPicPr>
          <p:cNvPr id="97" name="Graphic 96">
            <a:extLst>
              <a:ext uri="{FF2B5EF4-FFF2-40B4-BE49-F238E27FC236}">
                <a16:creationId xmlns:a16="http://schemas.microsoft.com/office/drawing/2014/main" id="{AA104F49-90DA-D042-B438-DE9FDAA7F94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099782" y="11449227"/>
            <a:ext cx="319349" cy="319349"/>
          </a:xfrm>
          <a:prstGeom prst="rect">
            <a:avLst/>
          </a:prstGeom>
        </p:spPr>
      </p:pic>
      <p:pic>
        <p:nvPicPr>
          <p:cNvPr id="98" name="Graphic 97">
            <a:extLst>
              <a:ext uri="{FF2B5EF4-FFF2-40B4-BE49-F238E27FC236}">
                <a16:creationId xmlns:a16="http://schemas.microsoft.com/office/drawing/2014/main" id="{9350641C-C105-2643-88C5-6F9D167B40E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359003" y="11461955"/>
            <a:ext cx="319349" cy="319349"/>
          </a:xfrm>
          <a:prstGeom prst="rect">
            <a:avLst/>
          </a:prstGeom>
        </p:spPr>
      </p:pic>
      <p:sp>
        <p:nvSpPr>
          <p:cNvPr id="99" name="Can 98">
            <a:extLst>
              <a:ext uri="{FF2B5EF4-FFF2-40B4-BE49-F238E27FC236}">
                <a16:creationId xmlns:a16="http://schemas.microsoft.com/office/drawing/2014/main" id="{5889A265-2A24-144F-8A5A-B2275543A3B1}"/>
              </a:ext>
            </a:extLst>
          </p:cNvPr>
          <p:cNvSpPr/>
          <p:nvPr/>
        </p:nvSpPr>
        <p:spPr>
          <a:xfrm>
            <a:off x="9551752" y="10789711"/>
            <a:ext cx="6339029" cy="1647325"/>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00" name="TextBox 99">
            <a:extLst>
              <a:ext uri="{FF2B5EF4-FFF2-40B4-BE49-F238E27FC236}">
                <a16:creationId xmlns:a16="http://schemas.microsoft.com/office/drawing/2014/main" id="{8E9E840F-246E-514C-B06E-A3015A97CDDE}"/>
              </a:ext>
            </a:extLst>
          </p:cNvPr>
          <p:cNvSpPr txBox="1"/>
          <p:nvPr/>
        </p:nvSpPr>
        <p:spPr>
          <a:xfrm>
            <a:off x="9616139" y="9896663"/>
            <a:ext cx="3848443" cy="420564"/>
          </a:xfrm>
          <a:prstGeom prst="rect">
            <a:avLst/>
          </a:prstGeom>
          <a:noFill/>
        </p:spPr>
        <p:txBody>
          <a:bodyPr wrap="square" rtlCol="0">
            <a:spAutoFit/>
          </a:bodyPr>
          <a:lstStyle/>
          <a:p>
            <a:pPr defTabSz="1828778"/>
            <a:r>
              <a:rPr lang="en-US" sz="2133" dirty="0">
                <a:solidFill>
                  <a:srgbClr val="6C7782"/>
                </a:solidFill>
                <a:latin typeface="Arial" panose="020B0604020202020204" pitchFamily="34" charset="0"/>
              </a:rPr>
              <a:t>Anaplan Data Hub</a:t>
            </a:r>
          </a:p>
        </p:txBody>
      </p:sp>
      <p:grpSp>
        <p:nvGrpSpPr>
          <p:cNvPr id="101" name="Group 100">
            <a:extLst>
              <a:ext uri="{FF2B5EF4-FFF2-40B4-BE49-F238E27FC236}">
                <a16:creationId xmlns:a16="http://schemas.microsoft.com/office/drawing/2014/main" id="{457C9CC6-9413-C046-88EB-EC60E1C199E9}"/>
              </a:ext>
            </a:extLst>
          </p:cNvPr>
          <p:cNvGrpSpPr/>
          <p:nvPr/>
        </p:nvGrpSpPr>
        <p:grpSpPr>
          <a:xfrm>
            <a:off x="15360124" y="10796475"/>
            <a:ext cx="1576653" cy="1395253"/>
            <a:chOff x="4650143" y="4635966"/>
            <a:chExt cx="150458" cy="134583"/>
          </a:xfrm>
          <a:solidFill>
            <a:schemeClr val="tx2"/>
          </a:solidFill>
        </p:grpSpPr>
        <p:sp>
          <p:nvSpPr>
            <p:cNvPr id="102" name="Cube 101">
              <a:extLst>
                <a:ext uri="{FF2B5EF4-FFF2-40B4-BE49-F238E27FC236}">
                  <a16:creationId xmlns:a16="http://schemas.microsoft.com/office/drawing/2014/main" id="{A3E799A0-AD42-9D4C-97D8-3DD1487E5BA6}"/>
                </a:ext>
              </a:extLst>
            </p:cNvPr>
            <p:cNvSpPr/>
            <p:nvPr/>
          </p:nvSpPr>
          <p:spPr>
            <a:xfrm>
              <a:off x="4650143" y="4635966"/>
              <a:ext cx="112358" cy="112358"/>
            </a:xfrm>
            <a:prstGeom prst="cub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03" name="Cube 102">
              <a:extLst>
                <a:ext uri="{FF2B5EF4-FFF2-40B4-BE49-F238E27FC236}">
                  <a16:creationId xmlns:a16="http://schemas.microsoft.com/office/drawing/2014/main" id="{8C9B007F-125F-4F4B-9E83-3442BAF51B7E}"/>
                </a:ext>
              </a:extLst>
            </p:cNvPr>
            <p:cNvSpPr/>
            <p:nvPr/>
          </p:nvSpPr>
          <p:spPr>
            <a:xfrm>
              <a:off x="4688243" y="4658191"/>
              <a:ext cx="112358" cy="112358"/>
            </a:xfrm>
            <a:prstGeom prst="cub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grpSp>
      <p:sp>
        <p:nvSpPr>
          <p:cNvPr id="104" name="Graphic 21">
            <a:extLst>
              <a:ext uri="{FF2B5EF4-FFF2-40B4-BE49-F238E27FC236}">
                <a16:creationId xmlns:a16="http://schemas.microsoft.com/office/drawing/2014/main" id="{29729B04-4EEE-CA41-9145-A156E12E7DEC}"/>
              </a:ext>
            </a:extLst>
          </p:cNvPr>
          <p:cNvSpPr/>
          <p:nvPr/>
        </p:nvSpPr>
        <p:spPr>
          <a:xfrm>
            <a:off x="9636532" y="10690921"/>
            <a:ext cx="1676216" cy="1541315"/>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Enterprise </a:t>
            </a:r>
            <a:br>
              <a:rPr lang="en-US" sz="2133" dirty="0">
                <a:solidFill>
                  <a:schemeClr val="bg1"/>
                </a:solidFill>
                <a:latin typeface="Arial" panose="020B0604020202020204" pitchFamily="34" charset="0"/>
                <a:cs typeface="Arial" panose="020B0604020202020204" pitchFamily="34" charset="0"/>
              </a:rPr>
            </a:br>
            <a:r>
              <a:rPr lang="en-US" sz="2133" dirty="0">
                <a:solidFill>
                  <a:schemeClr val="bg1"/>
                </a:solidFill>
                <a:latin typeface="Arial" panose="020B0604020202020204" pitchFamily="34" charset="0"/>
                <a:cs typeface="Arial" panose="020B0604020202020204" pitchFamily="34" charset="0"/>
              </a:rPr>
              <a:t>Asset </a:t>
            </a:r>
            <a:br>
              <a:rPr lang="en-US" sz="2133" dirty="0">
                <a:solidFill>
                  <a:schemeClr val="bg1"/>
                </a:solidFill>
                <a:latin typeface="Arial" panose="020B0604020202020204" pitchFamily="34" charset="0"/>
                <a:cs typeface="Arial" panose="020B0604020202020204" pitchFamily="34" charset="0"/>
              </a:rPr>
            </a:br>
            <a:r>
              <a:rPr lang="en-US" sz="2133" dirty="0">
                <a:solidFill>
                  <a:schemeClr val="bg1"/>
                </a:solidFill>
                <a:latin typeface="Arial" panose="020B0604020202020204" pitchFamily="34" charset="0"/>
                <a:cs typeface="Arial" panose="020B0604020202020204" pitchFamily="34" charset="0"/>
              </a:rPr>
              <a:t>Master</a:t>
            </a:r>
          </a:p>
        </p:txBody>
      </p:sp>
      <p:sp>
        <p:nvSpPr>
          <p:cNvPr id="105" name="Graphic 21">
            <a:extLst>
              <a:ext uri="{FF2B5EF4-FFF2-40B4-BE49-F238E27FC236}">
                <a16:creationId xmlns:a16="http://schemas.microsoft.com/office/drawing/2014/main" id="{F22ABE7E-6711-CE42-A30E-069749168C1A}"/>
              </a:ext>
            </a:extLst>
          </p:cNvPr>
          <p:cNvSpPr/>
          <p:nvPr/>
        </p:nvSpPr>
        <p:spPr>
          <a:xfrm>
            <a:off x="10942512" y="11488752"/>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Data</a:t>
            </a:r>
          </a:p>
          <a:p>
            <a:pPr algn="ctr"/>
            <a:r>
              <a:rPr lang="en-US" sz="2133" dirty="0">
                <a:solidFill>
                  <a:schemeClr val="bg1"/>
                </a:solidFill>
                <a:latin typeface="Arial" panose="020B0604020202020204" pitchFamily="34" charset="0"/>
                <a:cs typeface="Arial" panose="020B0604020202020204" pitchFamily="34" charset="0"/>
              </a:rPr>
              <a:t>Extension</a:t>
            </a:r>
          </a:p>
        </p:txBody>
      </p:sp>
      <p:sp>
        <p:nvSpPr>
          <p:cNvPr id="106" name="Graphic 21">
            <a:extLst>
              <a:ext uri="{FF2B5EF4-FFF2-40B4-BE49-F238E27FC236}">
                <a16:creationId xmlns:a16="http://schemas.microsoft.com/office/drawing/2014/main" id="{921CFAF1-D02E-3E48-A63E-9ECC6F4CCC8B}"/>
              </a:ext>
            </a:extLst>
          </p:cNvPr>
          <p:cNvSpPr/>
          <p:nvPr/>
        </p:nvSpPr>
        <p:spPr>
          <a:xfrm>
            <a:off x="12220445" y="10643984"/>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Enterprise</a:t>
            </a:r>
          </a:p>
          <a:p>
            <a:pPr algn="ctr"/>
            <a:r>
              <a:rPr lang="en-US" sz="2133" dirty="0">
                <a:solidFill>
                  <a:schemeClr val="bg1"/>
                </a:solidFill>
                <a:latin typeface="Arial" panose="020B0604020202020204" pitchFamily="34" charset="0"/>
                <a:cs typeface="Arial" panose="020B0604020202020204" pitchFamily="34" charset="0"/>
              </a:rPr>
              <a:t>Decision</a:t>
            </a:r>
          </a:p>
          <a:p>
            <a:pPr algn="ctr"/>
            <a:r>
              <a:rPr lang="en-US" sz="2133" dirty="0">
                <a:solidFill>
                  <a:schemeClr val="bg1"/>
                </a:solidFill>
                <a:latin typeface="Arial" panose="020B0604020202020204" pitchFamily="34" charset="0"/>
                <a:cs typeface="Arial" panose="020B0604020202020204" pitchFamily="34" charset="0"/>
              </a:rPr>
              <a:t>Repository</a:t>
            </a:r>
          </a:p>
        </p:txBody>
      </p:sp>
      <p:sp>
        <p:nvSpPr>
          <p:cNvPr id="107" name="Graphic 21">
            <a:extLst>
              <a:ext uri="{FF2B5EF4-FFF2-40B4-BE49-F238E27FC236}">
                <a16:creationId xmlns:a16="http://schemas.microsoft.com/office/drawing/2014/main" id="{47401E96-EDB5-2542-978B-B5EBA8F3300C}"/>
              </a:ext>
            </a:extLst>
          </p:cNvPr>
          <p:cNvSpPr/>
          <p:nvPr/>
        </p:nvSpPr>
        <p:spPr>
          <a:xfrm>
            <a:off x="13532707" y="11435845"/>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tx2"/>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Decision</a:t>
            </a:r>
          </a:p>
          <a:p>
            <a:pPr algn="ctr"/>
            <a:r>
              <a:rPr lang="en-US" sz="2133" dirty="0">
                <a:solidFill>
                  <a:schemeClr val="bg1"/>
                </a:solidFill>
                <a:latin typeface="Arial" panose="020B0604020202020204" pitchFamily="34" charset="0"/>
                <a:cs typeface="Arial" panose="020B0604020202020204" pitchFamily="34" charset="0"/>
              </a:rPr>
              <a:t>Rule</a:t>
            </a:r>
          </a:p>
          <a:p>
            <a:pPr algn="ctr"/>
            <a:r>
              <a:rPr lang="en-US" sz="2133" dirty="0">
                <a:solidFill>
                  <a:schemeClr val="bg1"/>
                </a:solidFill>
                <a:latin typeface="Arial" panose="020B0604020202020204" pitchFamily="34" charset="0"/>
                <a:cs typeface="Arial" panose="020B0604020202020204" pitchFamily="34" charset="0"/>
              </a:rPr>
              <a:t>Book</a:t>
            </a:r>
          </a:p>
        </p:txBody>
      </p:sp>
    </p:spTree>
    <p:extLst>
      <p:ext uri="{BB962C8B-B14F-4D97-AF65-F5344CB8AC3E}">
        <p14:creationId xmlns:p14="http://schemas.microsoft.com/office/powerpoint/2010/main" val="14832396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83">
            <a:extLst>
              <a:ext uri="{FF2B5EF4-FFF2-40B4-BE49-F238E27FC236}">
                <a16:creationId xmlns:a16="http://schemas.microsoft.com/office/drawing/2014/main" id="{4FA0E1BE-527F-5140-87E4-FFFDE8A6CF45}"/>
              </a:ext>
            </a:extLst>
          </p:cNvPr>
          <p:cNvSpPr/>
          <p:nvPr/>
        </p:nvSpPr>
        <p:spPr>
          <a:xfrm>
            <a:off x="21306703" y="10995842"/>
            <a:ext cx="1202147" cy="1041229"/>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5"/>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401A18A-6720-DE4E-9845-389088EF41AD}"/>
              </a:ext>
            </a:extLst>
          </p:cNvPr>
          <p:cNvSpPr txBox="1"/>
          <p:nvPr/>
        </p:nvSpPr>
        <p:spPr>
          <a:xfrm>
            <a:off x="1075957" y="4102311"/>
            <a:ext cx="6299200" cy="4431983"/>
          </a:xfrm>
          <a:prstGeom prst="rect">
            <a:avLst/>
          </a:prstGeom>
          <a:noFill/>
        </p:spPr>
        <p:txBody>
          <a:bodyPr wrap="square" lIns="0" tIns="0" rIns="0" bIns="0" rtlCol="0" anchor="b" anchorCtr="0">
            <a:spAutoFit/>
          </a:bodyPr>
          <a:lstStyle/>
          <a:p>
            <a:pPr marL="28787">
              <a:defRPr/>
            </a:pPr>
            <a:r>
              <a:rPr lang="en-US" sz="3200" dirty="0">
                <a:solidFill>
                  <a:srgbClr val="FFFFFF"/>
                </a:solidFill>
                <a:latin typeface="Arial"/>
                <a:cs typeface="Arial"/>
              </a:rPr>
              <a:t>Supply </a:t>
            </a:r>
            <a:r>
              <a:rPr lang="en-US" sz="3200" dirty="0">
                <a:solidFill>
                  <a:srgbClr val="FFFFFF"/>
                </a:solidFill>
                <a:latin typeface="Arial"/>
                <a:ea typeface="Verdana"/>
                <a:cs typeface="Arial"/>
              </a:rPr>
              <a:t>Planning</a:t>
            </a:r>
            <a:endParaRPr lang="en-US" sz="8000" dirty="0">
              <a:latin typeface="Arial"/>
              <a:ea typeface="Verdana"/>
              <a:cs typeface="Arial"/>
            </a:endParaRPr>
          </a:p>
          <a:p>
            <a:pPr marL="28787">
              <a:defRPr/>
            </a:pPr>
            <a:r>
              <a:rPr lang="en-US" sz="3200" dirty="0">
                <a:solidFill>
                  <a:srgbClr val="FFFFFF"/>
                </a:solidFill>
                <a:latin typeface="Arial"/>
                <a:ea typeface="Verdana"/>
                <a:cs typeface="Arial"/>
              </a:rPr>
              <a:t>Demand Planning</a:t>
            </a:r>
            <a:endParaRPr lang="en-US" sz="320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28787">
              <a:defRPr/>
            </a:pPr>
            <a:endParaRPr lang="en-US" sz="320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28787">
              <a:defRPr/>
            </a:pPr>
            <a:endParaRPr lang="en-US" sz="320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29635">
              <a:defRPr/>
            </a:pPr>
            <a:endParaRPr lang="en-US" sz="320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28787">
              <a:defRPr/>
            </a:pPr>
            <a:r>
              <a:rPr lang="en-US" sz="3200" dirty="0">
                <a:solidFill>
                  <a:srgbClr val="FFFFFF"/>
                </a:solidFill>
                <a:latin typeface="Arial"/>
                <a:ea typeface="Verdana"/>
                <a:cs typeface="Arial"/>
              </a:rPr>
              <a:t>20% Productivity Improvements</a:t>
            </a:r>
          </a:p>
          <a:p>
            <a:pPr marL="28787">
              <a:defRPr/>
            </a:pPr>
            <a:r>
              <a:rPr lang="en-US" sz="3200" dirty="0">
                <a:solidFill>
                  <a:srgbClr val="FFFFFF"/>
                </a:solidFill>
                <a:latin typeface="Arial"/>
                <a:ea typeface="Verdana"/>
                <a:cs typeface="Arial"/>
              </a:rPr>
              <a:t>Improved Forecast Accuracy</a:t>
            </a:r>
            <a:endParaRPr lang="en-US" sz="320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28787">
              <a:defRPr/>
            </a:pPr>
            <a:r>
              <a:rPr lang="en-US" sz="3200" dirty="0">
                <a:solidFill>
                  <a:srgbClr val="FFFFFF"/>
                </a:solidFill>
                <a:latin typeface="Arial"/>
                <a:ea typeface="Verdana"/>
                <a:cs typeface="Arial"/>
              </a:rPr>
              <a:t>Real-time visibility across data and exceptions</a:t>
            </a:r>
            <a:endParaRPr lang="en-US" sz="3200" dirty="0">
              <a:solidFill>
                <a:srgbClr val="FFFFFF"/>
              </a:solidFill>
              <a:latin typeface="Arial" panose="020B0604020202020204" pitchFamily="34" charset="0"/>
              <a:ea typeface="Verdana" panose="020B060403050404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F3A9B78-876E-F349-8CA2-0716F57DE413}"/>
              </a:ext>
            </a:extLst>
          </p:cNvPr>
          <p:cNvCxnSpPr>
            <a:cxnSpLocks/>
          </p:cNvCxnSpPr>
          <p:nvPr/>
        </p:nvCxnSpPr>
        <p:spPr>
          <a:xfrm>
            <a:off x="7707011" y="2436501"/>
            <a:ext cx="0" cy="10341067"/>
          </a:xfrm>
          <a:prstGeom prst="line">
            <a:avLst/>
          </a:prstGeom>
          <a:ln w="31750">
            <a:solidFill>
              <a:srgbClr val="E6E8E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FB430A-E424-4943-88C0-D392131690CD}"/>
              </a:ext>
            </a:extLst>
          </p:cNvPr>
          <p:cNvCxnSpPr>
            <a:cxnSpLocks/>
          </p:cNvCxnSpPr>
          <p:nvPr/>
        </p:nvCxnSpPr>
        <p:spPr>
          <a:xfrm>
            <a:off x="16572179" y="2436501"/>
            <a:ext cx="0" cy="10341067"/>
          </a:xfrm>
          <a:prstGeom prst="line">
            <a:avLst/>
          </a:prstGeom>
          <a:ln w="31750">
            <a:solidFill>
              <a:srgbClr val="E6E8EE"/>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170D50D-AEC5-C947-8186-3AE3BB43B0D7}"/>
              </a:ext>
            </a:extLst>
          </p:cNvPr>
          <p:cNvSpPr txBox="1"/>
          <p:nvPr/>
        </p:nvSpPr>
        <p:spPr>
          <a:xfrm>
            <a:off x="17533764" y="4106915"/>
            <a:ext cx="7027549" cy="4924425"/>
          </a:xfrm>
          <a:prstGeom prst="rect">
            <a:avLst/>
          </a:prstGeom>
          <a:noFill/>
        </p:spPr>
        <p:txBody>
          <a:bodyPr wrap="square" lIns="0" tIns="0" rIns="0" bIns="0" rtlCol="0" anchor="b" anchorCtr="0">
            <a:spAutoFit/>
          </a:bodyPr>
          <a:lstStyle/>
          <a:p>
            <a:pPr marL="25400" indent="-25400"/>
            <a:r>
              <a:rPr lang="en-US" sz="3200" dirty="0">
                <a:solidFill>
                  <a:schemeClr val="bg1"/>
                </a:solidFill>
                <a:latin typeface="Arial"/>
                <a:cs typeface="Arial"/>
              </a:rPr>
              <a:t>Demand Planning</a:t>
            </a:r>
            <a:endParaRPr lang="en-US" sz="8000" dirty="0">
              <a:solidFill>
                <a:schemeClr val="bg1"/>
              </a:solidFill>
            </a:endParaRPr>
          </a:p>
          <a:p>
            <a:pPr marL="25400" indent="-25400"/>
            <a:r>
              <a:rPr lang="en-US" sz="3200" dirty="0">
                <a:solidFill>
                  <a:schemeClr val="bg1"/>
                </a:solidFill>
                <a:latin typeface="Arial"/>
                <a:cs typeface="Arial"/>
              </a:rPr>
              <a:t>Capacity Planning</a:t>
            </a:r>
            <a:endParaRPr lang="en-US" sz="3200" dirty="0">
              <a:solidFill>
                <a:schemeClr val="bg1"/>
              </a:solidFill>
              <a:latin typeface="Arial" panose="020B0604020202020204" pitchFamily="34" charset="0"/>
              <a:cs typeface="Arial" panose="020B0604020202020204" pitchFamily="34" charset="0"/>
            </a:endParaRPr>
          </a:p>
          <a:p>
            <a:pPr marL="25400" indent="-25400"/>
            <a:r>
              <a:rPr lang="en-US" sz="3200" dirty="0">
                <a:solidFill>
                  <a:schemeClr val="bg1"/>
                </a:solidFill>
                <a:latin typeface="Arial"/>
                <a:cs typeface="Arial"/>
              </a:rPr>
              <a:t>Production Planning</a:t>
            </a:r>
          </a:p>
          <a:p>
            <a:pPr marL="25400" indent="-25400"/>
            <a:r>
              <a:rPr lang="en-US" sz="3200" dirty="0">
                <a:solidFill>
                  <a:schemeClr val="bg1"/>
                </a:solidFill>
                <a:latin typeface="Arial"/>
                <a:cs typeface="Arial"/>
              </a:rPr>
              <a:t>Inventory Planning</a:t>
            </a:r>
            <a:endParaRPr lang="en-US" sz="8000" dirty="0">
              <a:solidFill>
                <a:schemeClr val="bg1"/>
              </a:solidFill>
              <a:latin typeface="Arial"/>
              <a:cs typeface="Arial"/>
            </a:endParaRPr>
          </a:p>
          <a:p>
            <a:pPr marL="25400" indent="-25400"/>
            <a:r>
              <a:rPr lang="en-US" sz="3200" dirty="0">
                <a:solidFill>
                  <a:schemeClr val="bg1"/>
                </a:solidFill>
                <a:latin typeface="Arial"/>
                <a:cs typeface="Arial"/>
              </a:rPr>
              <a:t>Sales Planning</a:t>
            </a:r>
          </a:p>
          <a:p>
            <a:pPr marL="25400" indent="-25400"/>
            <a:r>
              <a:rPr lang="en-US" sz="3200" dirty="0">
                <a:solidFill>
                  <a:schemeClr val="bg1"/>
                </a:solidFill>
                <a:latin typeface="Arial"/>
                <a:cs typeface="Arial"/>
              </a:rPr>
              <a:t>S&amp;OP</a:t>
            </a:r>
          </a:p>
          <a:p>
            <a:pPr marL="25400" indent="-25400"/>
            <a:endParaRPr lang="en-US" sz="3200" dirty="0">
              <a:solidFill>
                <a:schemeClr val="bg1"/>
              </a:solidFill>
              <a:cs typeface="Arial"/>
            </a:endParaRPr>
          </a:p>
          <a:p>
            <a:pPr marL="25400" indent="-25400"/>
            <a:r>
              <a:rPr lang="en-US" sz="3200" dirty="0">
                <a:solidFill>
                  <a:schemeClr val="bg1"/>
                </a:solidFill>
                <a:cs typeface="Arial"/>
              </a:rPr>
              <a:t>3x Faster Supply Planning Response</a:t>
            </a:r>
          </a:p>
          <a:p>
            <a:pPr marL="25400" indent="-25400"/>
            <a:r>
              <a:rPr lang="en-US" sz="3200" dirty="0">
                <a:solidFill>
                  <a:schemeClr val="bg1"/>
                </a:solidFill>
                <a:cs typeface="Arial"/>
              </a:rPr>
              <a:t>Improved Forecast Accuracy</a:t>
            </a:r>
          </a:p>
          <a:p>
            <a:pPr marL="25400" indent="-25400"/>
            <a:r>
              <a:rPr lang="en-US" sz="3200" dirty="0">
                <a:solidFill>
                  <a:schemeClr val="bg1"/>
                </a:solidFill>
                <a:cs typeface="Arial"/>
              </a:rPr>
              <a:t>Optimized Inventory Investments</a:t>
            </a:r>
          </a:p>
        </p:txBody>
      </p:sp>
      <p:sp>
        <p:nvSpPr>
          <p:cNvPr id="133" name="TextBox 132">
            <a:extLst>
              <a:ext uri="{FF2B5EF4-FFF2-40B4-BE49-F238E27FC236}">
                <a16:creationId xmlns:a16="http://schemas.microsoft.com/office/drawing/2014/main" id="{631E8B6A-99C0-924C-AEC2-8A088EED4F7F}"/>
              </a:ext>
            </a:extLst>
          </p:cNvPr>
          <p:cNvSpPr txBox="1"/>
          <p:nvPr/>
        </p:nvSpPr>
        <p:spPr>
          <a:xfrm>
            <a:off x="8657326" y="4102462"/>
            <a:ext cx="6934597" cy="4431983"/>
          </a:xfrm>
          <a:prstGeom prst="rect">
            <a:avLst/>
          </a:prstGeom>
          <a:noFill/>
        </p:spPr>
        <p:txBody>
          <a:bodyPr wrap="square" lIns="0" tIns="0" rIns="0" bIns="0" rtlCol="0" anchor="b" anchorCtr="0">
            <a:spAutoFit/>
          </a:bodyPr>
          <a:lstStyle/>
          <a:p>
            <a:pPr marL="28787">
              <a:defRPr/>
            </a:pPr>
            <a:r>
              <a:rPr lang="en-US" sz="3200" dirty="0">
                <a:solidFill>
                  <a:srgbClr val="FFFFFF"/>
                </a:solidFill>
                <a:latin typeface="Arial"/>
                <a:cs typeface="Arial"/>
              </a:rPr>
              <a:t>Supply Planning</a:t>
            </a:r>
            <a:endParaRPr lang="en-US" sz="8000" dirty="0"/>
          </a:p>
          <a:p>
            <a:pPr marL="28787">
              <a:defRPr/>
            </a:pPr>
            <a:r>
              <a:rPr lang="en-US" sz="3200" dirty="0">
                <a:solidFill>
                  <a:srgbClr val="FFFFFF"/>
                </a:solidFill>
                <a:latin typeface="Arial"/>
                <a:ea typeface="Verdana"/>
                <a:cs typeface="Arial"/>
              </a:rPr>
              <a:t>Demand Planning</a:t>
            </a:r>
            <a:endParaRPr lang="en-US" sz="8000" dirty="0"/>
          </a:p>
          <a:p>
            <a:pPr marL="28787">
              <a:defRPr/>
            </a:pPr>
            <a:r>
              <a:rPr lang="en-US" sz="3200" dirty="0">
                <a:solidFill>
                  <a:srgbClr val="FFFFFF"/>
                </a:solidFill>
                <a:latin typeface="Arial"/>
                <a:ea typeface="Verdana"/>
                <a:cs typeface="Arial"/>
              </a:rPr>
              <a:t>Revenue Forecasting</a:t>
            </a:r>
            <a:endParaRPr lang="en-US" sz="8000" dirty="0"/>
          </a:p>
          <a:p>
            <a:pPr marL="28787">
              <a:defRPr/>
            </a:pPr>
            <a:r>
              <a:rPr lang="en-US" sz="3200" dirty="0" err="1">
                <a:solidFill>
                  <a:srgbClr val="FFFFFF"/>
                </a:solidFill>
                <a:latin typeface="Arial"/>
                <a:ea typeface="Verdana"/>
                <a:cs typeface="Arial"/>
              </a:rPr>
              <a:t>OpEx</a:t>
            </a:r>
            <a:r>
              <a:rPr lang="en-US" sz="3200" dirty="0">
                <a:solidFill>
                  <a:srgbClr val="FFFFFF"/>
                </a:solidFill>
                <a:latin typeface="Arial"/>
                <a:ea typeface="Verdana"/>
                <a:cs typeface="Arial"/>
              </a:rPr>
              <a:t> Planning</a:t>
            </a:r>
            <a:endParaRPr lang="en-US" sz="320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28787">
              <a:defRPr/>
            </a:pPr>
            <a:endParaRPr lang="en-US" sz="3200" dirty="0">
              <a:solidFill>
                <a:srgbClr val="FFFFFF"/>
              </a:solidFill>
              <a:latin typeface="Arial"/>
              <a:ea typeface="Verdana"/>
              <a:cs typeface="Arial"/>
            </a:endParaRPr>
          </a:p>
          <a:p>
            <a:pPr marL="28787">
              <a:defRPr/>
            </a:pPr>
            <a:r>
              <a:rPr lang="en-US" sz="3200" dirty="0">
                <a:solidFill>
                  <a:srgbClr val="FFFFFF"/>
                </a:solidFill>
                <a:latin typeface="Arial"/>
                <a:ea typeface="Verdana"/>
                <a:cs typeface="Arial"/>
              </a:rPr>
              <a:t>Enterprise Level Visibility</a:t>
            </a:r>
            <a:endParaRPr lang="en-US" sz="8000" dirty="0"/>
          </a:p>
          <a:p>
            <a:pPr marL="28787">
              <a:defRPr/>
            </a:pPr>
            <a:r>
              <a:rPr lang="en-US" sz="3200" dirty="0">
                <a:solidFill>
                  <a:srgbClr val="FFFFFF"/>
                </a:solidFill>
                <a:latin typeface="Arial"/>
                <a:ea typeface="Verdana"/>
                <a:cs typeface="Arial"/>
              </a:rPr>
              <a:t>70% faster data integration</a:t>
            </a:r>
          </a:p>
          <a:p>
            <a:pPr marL="28787">
              <a:defRPr/>
            </a:pPr>
            <a:r>
              <a:rPr lang="en-US" sz="3200" dirty="0">
                <a:solidFill>
                  <a:srgbClr val="FFFFFF"/>
                </a:solidFill>
                <a:latin typeface="Arial"/>
                <a:ea typeface="Verdana"/>
                <a:cs typeface="Arial"/>
              </a:rPr>
              <a:t>Financial objectives inform Supply Plans</a:t>
            </a:r>
            <a:endParaRPr lang="en-US" sz="3200" dirty="0">
              <a:solidFill>
                <a:srgbClr val="FFFFFF"/>
              </a:solidFill>
              <a:latin typeface="Arial" panose="020B0604020202020204" pitchFamily="34" charset="0"/>
              <a:ea typeface="Verdana" panose="020B0604030504040204" pitchFamily="34" charset="0"/>
              <a:cs typeface="Arial" panose="020B0604020202020204" pitchFamily="34" charset="0"/>
            </a:endParaRPr>
          </a:p>
        </p:txBody>
      </p:sp>
      <p:sp>
        <p:nvSpPr>
          <p:cNvPr id="127" name="Title 1">
            <a:extLst>
              <a:ext uri="{FF2B5EF4-FFF2-40B4-BE49-F238E27FC236}">
                <a16:creationId xmlns:a16="http://schemas.microsoft.com/office/drawing/2014/main" id="{D005ED98-B480-7342-A12C-5E5EA5011F9D}"/>
              </a:ext>
            </a:extLst>
          </p:cNvPr>
          <p:cNvSpPr txBox="1">
            <a:spLocks/>
          </p:cNvSpPr>
          <p:nvPr/>
        </p:nvSpPr>
        <p:spPr>
          <a:xfrm>
            <a:off x="1483823" y="384145"/>
            <a:ext cx="21177043" cy="966115"/>
          </a:xfrm>
          <a:prstGeom prst="rect">
            <a:avLst/>
          </a:prstGeom>
        </p:spPr>
        <p:txBody>
          <a:bodyPr vert="horz" wrap="square" lIns="243840" tIns="121920" rIns="243840" bIns="121920" rtlCol="0" anchor="b" anchorCtr="0">
            <a:normAutofit/>
          </a:bodyPr>
          <a:lstStyle>
            <a:lvl1pPr algn="ctr" defTabSz="914400" rtl="0" eaLnBrk="1" latinLnBrk="0" hangingPunct="1">
              <a:spcBef>
                <a:spcPct val="0"/>
              </a:spcBef>
              <a:buNone/>
              <a:defRPr sz="4400" b="0" i="0" kern="1200">
                <a:solidFill>
                  <a:schemeClr val="bg1"/>
                </a:solidFill>
                <a:latin typeface="Arial" panose="020B0604020202020204" pitchFamily="34" charset="0"/>
                <a:ea typeface="Verdana" charset="0"/>
                <a:cs typeface="Arial" panose="020B0604020202020204" pitchFamily="34" charset="0"/>
              </a:defRPr>
            </a:lvl1pPr>
          </a:lstStyle>
          <a:p>
            <a:pPr algn="l"/>
            <a:r>
              <a:rPr lang="en-US" sz="4267" b="1" dirty="0">
                <a:solidFill>
                  <a:srgbClr val="FFFFFF"/>
                </a:solidFill>
                <a:latin typeface="Arial"/>
                <a:ea typeface="Verdana"/>
                <a:cs typeface="Arial"/>
              </a:rPr>
              <a:t>Horizontal Supply Chain Customer examples</a:t>
            </a:r>
            <a:endParaRPr lang="en-US" sz="4267" b="1" dirty="0"/>
          </a:p>
        </p:txBody>
      </p:sp>
      <p:grpSp>
        <p:nvGrpSpPr>
          <p:cNvPr id="128" name="Group 127">
            <a:extLst>
              <a:ext uri="{FF2B5EF4-FFF2-40B4-BE49-F238E27FC236}">
                <a16:creationId xmlns:a16="http://schemas.microsoft.com/office/drawing/2014/main" id="{DE0E36BF-F13A-1742-BD6A-4C7C24B6F70F}"/>
              </a:ext>
            </a:extLst>
          </p:cNvPr>
          <p:cNvGrpSpPr/>
          <p:nvPr/>
        </p:nvGrpSpPr>
        <p:grpSpPr>
          <a:xfrm>
            <a:off x="17572583" y="9842374"/>
            <a:ext cx="6144707" cy="2442369"/>
            <a:chOff x="1429255" y="2184295"/>
            <a:chExt cx="6740513" cy="2679187"/>
          </a:xfrm>
        </p:grpSpPr>
        <p:grpSp>
          <p:nvGrpSpPr>
            <p:cNvPr id="130" name="Group 129">
              <a:extLst>
                <a:ext uri="{FF2B5EF4-FFF2-40B4-BE49-F238E27FC236}">
                  <a16:creationId xmlns:a16="http://schemas.microsoft.com/office/drawing/2014/main" id="{39FE56C1-9E64-8042-A166-2A1E9B180706}"/>
                </a:ext>
              </a:extLst>
            </p:cNvPr>
            <p:cNvGrpSpPr/>
            <p:nvPr/>
          </p:nvGrpSpPr>
          <p:grpSpPr>
            <a:xfrm>
              <a:off x="3387147" y="2184295"/>
              <a:ext cx="4782621" cy="2679187"/>
              <a:chOff x="1819237" y="1781205"/>
              <a:chExt cx="3574287" cy="2002287"/>
            </a:xfrm>
          </p:grpSpPr>
          <p:grpSp>
            <p:nvGrpSpPr>
              <p:cNvPr id="138" name="Group 137">
                <a:extLst>
                  <a:ext uri="{FF2B5EF4-FFF2-40B4-BE49-F238E27FC236}">
                    <a16:creationId xmlns:a16="http://schemas.microsoft.com/office/drawing/2014/main" id="{6925FE2B-1C62-9E4C-8CCF-81C9E7F2BCEA}"/>
                  </a:ext>
                </a:extLst>
              </p:cNvPr>
              <p:cNvGrpSpPr/>
              <p:nvPr/>
            </p:nvGrpSpPr>
            <p:grpSpPr>
              <a:xfrm>
                <a:off x="2613715" y="2260891"/>
                <a:ext cx="996876" cy="848679"/>
                <a:chOff x="7528004" y="2163003"/>
                <a:chExt cx="981843" cy="835881"/>
              </a:xfrm>
            </p:grpSpPr>
            <p:sp>
              <p:nvSpPr>
                <p:cNvPr id="147" name="Freeform 146">
                  <a:extLst>
                    <a:ext uri="{FF2B5EF4-FFF2-40B4-BE49-F238E27FC236}">
                      <a16:creationId xmlns:a16="http://schemas.microsoft.com/office/drawing/2014/main" id="{530688F2-2EDB-6A4A-A2A4-837977761540}"/>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accent6"/>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8E0D9873-87A7-B543-AFD9-DF53B0CB298B}"/>
                    </a:ext>
                  </a:extLst>
                </p:cNvPr>
                <p:cNvSpPr txBox="1"/>
                <p:nvPr/>
              </p:nvSpPr>
              <p:spPr>
                <a:xfrm>
                  <a:off x="7528004" y="2349713"/>
                  <a:ext cx="979571" cy="463997"/>
                </a:xfrm>
                <a:prstGeom prst="rect">
                  <a:avLst/>
                </a:prstGeom>
                <a:noFill/>
              </p:spPr>
              <p:txBody>
                <a:bodyPr wrap="square" lIns="0" tIns="121920" rIns="0" bIns="121920" rtlCol="0" anchor="ctr">
                  <a:spAutoFit/>
                </a:bodyPr>
                <a:lstStyle/>
                <a:p>
                  <a:pPr algn="ctr"/>
                  <a:r>
                    <a:rPr lang="en-US" sz="1067" b="1" dirty="0">
                      <a:solidFill>
                        <a:schemeClr val="bg1"/>
                      </a:solidFill>
                      <a:ea typeface="Verdana"/>
                      <a:cs typeface="Arial"/>
                    </a:rPr>
                    <a:t>Demand </a:t>
                  </a:r>
                </a:p>
                <a:p>
                  <a:pPr algn="ctr"/>
                  <a:r>
                    <a:rPr lang="en-US" sz="1067" b="1" dirty="0">
                      <a:solidFill>
                        <a:schemeClr val="bg1"/>
                      </a:solidFill>
                      <a:ea typeface="Verdana"/>
                      <a:cs typeface="Arial"/>
                    </a:rPr>
                    <a:t>Planning</a:t>
                  </a:r>
                </a:p>
              </p:txBody>
            </p:sp>
          </p:grpSp>
          <p:sp>
            <p:nvSpPr>
              <p:cNvPr id="139" name="Freeform 138">
                <a:extLst>
                  <a:ext uri="{FF2B5EF4-FFF2-40B4-BE49-F238E27FC236}">
                    <a16:creationId xmlns:a16="http://schemas.microsoft.com/office/drawing/2014/main" id="{0D27D46A-6059-AA4F-B3DB-1EF7699A18DD}"/>
                  </a:ext>
                </a:extLst>
              </p:cNvPr>
              <p:cNvSpPr/>
              <p:nvPr/>
            </p:nvSpPr>
            <p:spPr>
              <a:xfrm>
                <a:off x="4222924" y="2271058"/>
                <a:ext cx="977729" cy="846852"/>
              </a:xfrm>
              <a:custGeom>
                <a:avLst/>
                <a:gdLst>
                  <a:gd name="connsiteX0" fmla="*/ 273463 w 1088707"/>
                  <a:gd name="connsiteY0" fmla="*/ 0 h 942975"/>
                  <a:gd name="connsiteX1" fmla="*/ 820388 w 1088707"/>
                  <a:gd name="connsiteY1" fmla="*/ 0 h 942975"/>
                  <a:gd name="connsiteX2" fmla="*/ 1093851 w 1088707"/>
                  <a:gd name="connsiteY2" fmla="*/ 473202 h 942975"/>
                  <a:gd name="connsiteX3" fmla="*/ 820388 w 1088707"/>
                  <a:gd name="connsiteY3" fmla="*/ 947261 h 942975"/>
                  <a:gd name="connsiteX4" fmla="*/ 273463 w 1088707"/>
                  <a:gd name="connsiteY4" fmla="*/ 947261 h 942975"/>
                  <a:gd name="connsiteX5" fmla="*/ 0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273463" y="0"/>
                    </a:moveTo>
                    <a:lnTo>
                      <a:pt x="820388" y="0"/>
                    </a:lnTo>
                    <a:lnTo>
                      <a:pt x="1093851" y="473202"/>
                    </a:lnTo>
                    <a:lnTo>
                      <a:pt x="820388" y="947261"/>
                    </a:lnTo>
                    <a:lnTo>
                      <a:pt x="273463" y="947261"/>
                    </a:lnTo>
                    <a:lnTo>
                      <a:pt x="0" y="473202"/>
                    </a:lnTo>
                    <a:close/>
                  </a:path>
                </a:pathLst>
              </a:custGeom>
              <a:solidFill>
                <a:srgbClr val="5C5AC6"/>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4935C82B-89B2-AE43-B2FC-E8C930882552}"/>
                  </a:ext>
                </a:extLst>
              </p:cNvPr>
              <p:cNvGrpSpPr/>
              <p:nvPr/>
            </p:nvGrpSpPr>
            <p:grpSpPr>
              <a:xfrm>
                <a:off x="3430752" y="1792042"/>
                <a:ext cx="1000353" cy="853615"/>
                <a:chOff x="6755721" y="1710867"/>
                <a:chExt cx="979570" cy="835881"/>
              </a:xfrm>
            </p:grpSpPr>
            <p:sp>
              <p:nvSpPr>
                <p:cNvPr id="145" name="Freeform 144">
                  <a:extLst>
                    <a:ext uri="{FF2B5EF4-FFF2-40B4-BE49-F238E27FC236}">
                      <a16:creationId xmlns:a16="http://schemas.microsoft.com/office/drawing/2014/main" id="{C5E73E20-71C9-4141-B00A-58B1DD864B05}"/>
                    </a:ext>
                  </a:extLst>
                </p:cNvPr>
                <p:cNvSpPr/>
                <p:nvPr/>
              </p:nvSpPr>
              <p:spPr>
                <a:xfrm>
                  <a:off x="6761336" y="1710867"/>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2"/>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1C0E7F24-F389-8E4B-BA47-46CAD86E61C7}"/>
                    </a:ext>
                  </a:extLst>
                </p:cNvPr>
                <p:cNvSpPr txBox="1"/>
                <p:nvPr/>
              </p:nvSpPr>
              <p:spPr>
                <a:xfrm>
                  <a:off x="6755721" y="1950271"/>
                  <a:ext cx="979570" cy="329488"/>
                </a:xfrm>
                <a:prstGeom prst="rect">
                  <a:avLst/>
                </a:prstGeom>
                <a:noFill/>
              </p:spPr>
              <p:txBody>
                <a:bodyPr wrap="square" lIns="0" tIns="121920" rIns="0" bIns="12192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S&amp;OP</a:t>
                  </a:r>
                </a:p>
              </p:txBody>
            </p:sp>
          </p:grpSp>
          <p:pic>
            <p:nvPicPr>
              <p:cNvPr id="141" name="Graphic 140">
                <a:extLst>
                  <a:ext uri="{FF2B5EF4-FFF2-40B4-BE49-F238E27FC236}">
                    <a16:creationId xmlns:a16="http://schemas.microsoft.com/office/drawing/2014/main" id="{DCBE17CF-22FA-6344-9191-25B424C1924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85699" y="3675667"/>
                <a:ext cx="107825" cy="107825"/>
              </a:xfrm>
              <a:prstGeom prst="rect">
                <a:avLst/>
              </a:prstGeom>
            </p:spPr>
          </p:pic>
          <p:grpSp>
            <p:nvGrpSpPr>
              <p:cNvPr id="142" name="Group 141">
                <a:extLst>
                  <a:ext uri="{FF2B5EF4-FFF2-40B4-BE49-F238E27FC236}">
                    <a16:creationId xmlns:a16="http://schemas.microsoft.com/office/drawing/2014/main" id="{7BA3085D-F532-D240-A271-126D42D4428D}"/>
                  </a:ext>
                </a:extLst>
              </p:cNvPr>
              <p:cNvGrpSpPr/>
              <p:nvPr/>
            </p:nvGrpSpPr>
            <p:grpSpPr>
              <a:xfrm>
                <a:off x="1819237" y="1781205"/>
                <a:ext cx="996876" cy="848679"/>
                <a:chOff x="7528004" y="2163003"/>
                <a:chExt cx="981843" cy="835881"/>
              </a:xfrm>
            </p:grpSpPr>
            <p:sp>
              <p:nvSpPr>
                <p:cNvPr id="143" name="Freeform 142">
                  <a:extLst>
                    <a:ext uri="{FF2B5EF4-FFF2-40B4-BE49-F238E27FC236}">
                      <a16:creationId xmlns:a16="http://schemas.microsoft.com/office/drawing/2014/main" id="{86939604-F2C2-7E42-8749-B31C4D824C65}"/>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tx2"/>
                </a:solidFill>
                <a:ln w="15875" cap="flat">
                  <a:solidFill>
                    <a:schemeClr val="bg1"/>
                  </a:solid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6DE2545F-F70F-BB46-A09E-3A9FA365A75A}"/>
                    </a:ext>
                  </a:extLst>
                </p:cNvPr>
                <p:cNvSpPr txBox="1"/>
                <p:nvPr/>
              </p:nvSpPr>
              <p:spPr>
                <a:xfrm>
                  <a:off x="7528004" y="2411842"/>
                  <a:ext cx="979571" cy="339740"/>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CONNECTED</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grpSp>
        <p:cxnSp>
          <p:nvCxnSpPr>
            <p:cNvPr id="131" name="Straight Arrow Connector 130">
              <a:extLst>
                <a:ext uri="{FF2B5EF4-FFF2-40B4-BE49-F238E27FC236}">
                  <a16:creationId xmlns:a16="http://schemas.microsoft.com/office/drawing/2014/main" id="{217443F6-35F9-D145-BEA0-28786A16B22F}"/>
                </a:ext>
              </a:extLst>
            </p:cNvPr>
            <p:cNvCxnSpPr/>
            <p:nvPr/>
          </p:nvCxnSpPr>
          <p:spPr>
            <a:xfrm>
              <a:off x="6199632" y="3177866"/>
              <a:ext cx="0" cy="430887"/>
            </a:xfrm>
            <a:prstGeom prst="straightConnector1">
              <a:avLst/>
            </a:prstGeom>
            <a:ln w="9525">
              <a:solidFill>
                <a:schemeClr val="bg1"/>
              </a:solidFill>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a:extLst>
                <a:ext uri="{FF2B5EF4-FFF2-40B4-BE49-F238E27FC236}">
                  <a16:creationId xmlns:a16="http://schemas.microsoft.com/office/drawing/2014/main" id="{6AA8FC5C-8CA5-B34D-BFC9-ED9902BC1F06}"/>
                </a:ext>
              </a:extLst>
            </p:cNvPr>
            <p:cNvCxnSpPr>
              <a:cxnSpLocks/>
            </p:cNvCxnSpPr>
            <p:nvPr/>
          </p:nvCxnSpPr>
          <p:spPr>
            <a:xfrm>
              <a:off x="5315547" y="2963420"/>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sp>
          <p:nvSpPr>
            <p:cNvPr id="135" name="Can 134">
              <a:extLst>
                <a:ext uri="{FF2B5EF4-FFF2-40B4-BE49-F238E27FC236}">
                  <a16:creationId xmlns:a16="http://schemas.microsoft.com/office/drawing/2014/main" id="{4048BCA9-42AA-9644-BCB4-E12CDF6EEFD8}"/>
                </a:ext>
              </a:extLst>
            </p:cNvPr>
            <p:cNvSpPr/>
            <p:nvPr/>
          </p:nvSpPr>
          <p:spPr>
            <a:xfrm>
              <a:off x="1429255" y="2192734"/>
              <a:ext cx="879088" cy="1010206"/>
            </a:xfrm>
            <a:prstGeom prst="can">
              <a:avLst/>
            </a:prstGeom>
            <a:solidFill>
              <a:srgbClr val="6C7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bg1"/>
                  </a:solidFill>
                  <a:latin typeface="Arial" panose="020B0604020202020204" pitchFamily="34" charset="0"/>
                  <a:ea typeface="Verdana" charset="0"/>
                  <a:cs typeface="Arial" panose="020B0604020202020204" pitchFamily="34" charset="0"/>
                </a:rPr>
                <a:t>ERP</a:t>
              </a:r>
            </a:p>
          </p:txBody>
        </p:sp>
        <p:cxnSp>
          <p:nvCxnSpPr>
            <p:cNvPr id="136" name="Straight Arrow Connector 135">
              <a:extLst>
                <a:ext uri="{FF2B5EF4-FFF2-40B4-BE49-F238E27FC236}">
                  <a16:creationId xmlns:a16="http://schemas.microsoft.com/office/drawing/2014/main" id="{7FA08E44-B1A9-E742-A2CC-E9CFA404FA3C}"/>
                </a:ext>
              </a:extLst>
            </p:cNvPr>
            <p:cNvCxnSpPr>
              <a:cxnSpLocks/>
            </p:cNvCxnSpPr>
            <p:nvPr/>
          </p:nvCxnSpPr>
          <p:spPr>
            <a:xfrm>
              <a:off x="2339781" y="2704460"/>
              <a:ext cx="1062199" cy="1503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375B021B-4556-AE47-A615-CCEF7117EB8E}"/>
                </a:ext>
              </a:extLst>
            </p:cNvPr>
            <p:cNvCxnSpPr>
              <a:cxnSpLocks/>
            </p:cNvCxnSpPr>
            <p:nvPr/>
          </p:nvCxnSpPr>
          <p:spPr>
            <a:xfrm>
              <a:off x="5346027" y="3705100"/>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149" name="Group 148">
            <a:extLst>
              <a:ext uri="{FF2B5EF4-FFF2-40B4-BE49-F238E27FC236}">
                <a16:creationId xmlns:a16="http://schemas.microsoft.com/office/drawing/2014/main" id="{7C0CC854-53C3-2C49-8BF9-E223D812BD01}"/>
              </a:ext>
            </a:extLst>
          </p:cNvPr>
          <p:cNvGrpSpPr/>
          <p:nvPr/>
        </p:nvGrpSpPr>
        <p:grpSpPr>
          <a:xfrm>
            <a:off x="8788618" y="9112154"/>
            <a:ext cx="7268365" cy="2180129"/>
            <a:chOff x="1264968" y="1570208"/>
            <a:chExt cx="7973124" cy="2391523"/>
          </a:xfrm>
        </p:grpSpPr>
        <p:grpSp>
          <p:nvGrpSpPr>
            <p:cNvPr id="150" name="Group 149">
              <a:extLst>
                <a:ext uri="{FF2B5EF4-FFF2-40B4-BE49-F238E27FC236}">
                  <a16:creationId xmlns:a16="http://schemas.microsoft.com/office/drawing/2014/main" id="{DA9FBA81-009B-4F49-BE6C-0C61700A1918}"/>
                </a:ext>
              </a:extLst>
            </p:cNvPr>
            <p:cNvGrpSpPr/>
            <p:nvPr/>
          </p:nvGrpSpPr>
          <p:grpSpPr>
            <a:xfrm>
              <a:off x="3387147" y="1570208"/>
              <a:ext cx="5850945" cy="2391523"/>
              <a:chOff x="1819237" y="1322268"/>
              <a:chExt cx="4372698" cy="1787301"/>
            </a:xfrm>
          </p:grpSpPr>
          <p:grpSp>
            <p:nvGrpSpPr>
              <p:cNvPr id="157" name="Group 156">
                <a:extLst>
                  <a:ext uri="{FF2B5EF4-FFF2-40B4-BE49-F238E27FC236}">
                    <a16:creationId xmlns:a16="http://schemas.microsoft.com/office/drawing/2014/main" id="{E6C8215C-A270-E94B-B8E3-9923BE2B79B4}"/>
                  </a:ext>
                </a:extLst>
              </p:cNvPr>
              <p:cNvGrpSpPr/>
              <p:nvPr/>
            </p:nvGrpSpPr>
            <p:grpSpPr>
              <a:xfrm>
                <a:off x="2613716" y="2260890"/>
                <a:ext cx="2613774" cy="848679"/>
                <a:chOff x="7528004" y="2163003"/>
                <a:chExt cx="2574358" cy="835881"/>
              </a:xfrm>
            </p:grpSpPr>
            <p:sp>
              <p:nvSpPr>
                <p:cNvPr id="172" name="Freeform 171">
                  <a:extLst>
                    <a:ext uri="{FF2B5EF4-FFF2-40B4-BE49-F238E27FC236}">
                      <a16:creationId xmlns:a16="http://schemas.microsoft.com/office/drawing/2014/main" id="{3E8068A8-2492-5B4B-A84B-585E704FA82C}"/>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accent6"/>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AC7C3C22-0889-FE46-B84A-9809D5A30610}"/>
                    </a:ext>
                  </a:extLst>
                </p:cNvPr>
                <p:cNvSpPr txBox="1"/>
                <p:nvPr/>
              </p:nvSpPr>
              <p:spPr>
                <a:xfrm>
                  <a:off x="7528004" y="2349714"/>
                  <a:ext cx="979571" cy="463997"/>
                </a:xfrm>
                <a:prstGeom prst="rect">
                  <a:avLst/>
                </a:prstGeom>
                <a:noFill/>
              </p:spPr>
              <p:txBody>
                <a:bodyPr wrap="square" lIns="0" tIns="121920" rIns="0" bIns="121920" rtlCol="0" anchor="ctr">
                  <a:spAutoFit/>
                </a:bodyPr>
                <a:lstStyle/>
                <a:p>
                  <a:pPr algn="ctr"/>
                  <a:r>
                    <a:rPr lang="en-US" sz="1067" b="1" dirty="0" err="1">
                      <a:solidFill>
                        <a:schemeClr val="bg1"/>
                      </a:solidFill>
                      <a:latin typeface="Arial"/>
                      <a:ea typeface="Verdana"/>
                      <a:cs typeface="Arial"/>
                    </a:rPr>
                    <a:t>OpEx</a:t>
                  </a:r>
                  <a:r>
                    <a:rPr lang="en-US" sz="1067" b="1" dirty="0">
                      <a:solidFill>
                        <a:schemeClr val="bg1"/>
                      </a:solidFill>
                      <a:latin typeface="Arial"/>
                      <a:ea typeface="Verdana"/>
                      <a:cs typeface="Arial"/>
                    </a:rPr>
                    <a:t> </a:t>
                  </a:r>
                  <a:endPar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1067" b="1" dirty="0">
                      <a:solidFill>
                        <a:schemeClr val="bg1"/>
                      </a:solidFill>
                      <a:latin typeface="Arial"/>
                      <a:ea typeface="Verdana"/>
                      <a:cs typeface="Arial"/>
                    </a:rPr>
                    <a:t>Planning</a:t>
                  </a:r>
                  <a:endPar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74" name="Freeform 173">
                  <a:extLst>
                    <a:ext uri="{FF2B5EF4-FFF2-40B4-BE49-F238E27FC236}">
                      <a16:creationId xmlns:a16="http://schemas.microsoft.com/office/drawing/2014/main" id="{06BE5380-FF75-DB49-8713-C1DCBC41E50A}"/>
                    </a:ext>
                  </a:extLst>
                </p:cNvPr>
                <p:cNvSpPr/>
                <p:nvPr/>
              </p:nvSpPr>
              <p:spPr>
                <a:xfrm>
                  <a:off x="9137299"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accent2"/>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grpSp>
          <p:grpSp>
            <p:nvGrpSpPr>
              <p:cNvPr id="159" name="Group 158">
                <a:extLst>
                  <a:ext uri="{FF2B5EF4-FFF2-40B4-BE49-F238E27FC236}">
                    <a16:creationId xmlns:a16="http://schemas.microsoft.com/office/drawing/2014/main" id="{865A4DAC-33E8-9B4F-996D-1B45DFECBBCD}"/>
                  </a:ext>
                </a:extLst>
              </p:cNvPr>
              <p:cNvGrpSpPr/>
              <p:nvPr/>
            </p:nvGrpSpPr>
            <p:grpSpPr>
              <a:xfrm>
                <a:off x="3430753" y="1792042"/>
                <a:ext cx="1000352" cy="853615"/>
                <a:chOff x="6755721" y="1710867"/>
                <a:chExt cx="979569" cy="835881"/>
              </a:xfrm>
            </p:grpSpPr>
            <p:sp>
              <p:nvSpPr>
                <p:cNvPr id="168" name="Freeform 167">
                  <a:extLst>
                    <a:ext uri="{FF2B5EF4-FFF2-40B4-BE49-F238E27FC236}">
                      <a16:creationId xmlns:a16="http://schemas.microsoft.com/office/drawing/2014/main" id="{D37C6375-B00B-FF42-83FF-9C5120A3D0E2}"/>
                    </a:ext>
                  </a:extLst>
                </p:cNvPr>
                <p:cNvSpPr/>
                <p:nvPr/>
              </p:nvSpPr>
              <p:spPr>
                <a:xfrm>
                  <a:off x="6761336" y="1710867"/>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1"/>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7090CBD0-52B0-0543-8F9F-12884B989AC9}"/>
                    </a:ext>
                  </a:extLst>
                </p:cNvPr>
                <p:cNvSpPr txBox="1"/>
                <p:nvPr/>
              </p:nvSpPr>
              <p:spPr>
                <a:xfrm>
                  <a:off x="6755721" y="1884357"/>
                  <a:ext cx="979569" cy="461314"/>
                </a:xfrm>
                <a:prstGeom prst="rect">
                  <a:avLst/>
                </a:prstGeom>
                <a:noFill/>
              </p:spPr>
              <p:txBody>
                <a:bodyPr wrap="square" lIns="0" tIns="121920" rIns="0" bIns="121920" rtlCol="0" anchor="ctr">
                  <a:spAutoFit/>
                </a:bodyPr>
                <a:lstStyle/>
                <a:p>
                  <a:pPr algn="ctr"/>
                  <a:r>
                    <a:rPr lang="en-US" sz="1067" b="1" dirty="0">
                      <a:solidFill>
                        <a:schemeClr val="bg1"/>
                      </a:solidFill>
                      <a:ea typeface="Verdana"/>
                      <a:cs typeface="Arial"/>
                    </a:rPr>
                    <a:t>Revenue Forecasting</a:t>
                  </a:r>
                </a:p>
              </p:txBody>
            </p:sp>
          </p:grpSp>
          <p:grpSp>
            <p:nvGrpSpPr>
              <p:cNvPr id="160" name="Group 159">
                <a:extLst>
                  <a:ext uri="{FF2B5EF4-FFF2-40B4-BE49-F238E27FC236}">
                    <a16:creationId xmlns:a16="http://schemas.microsoft.com/office/drawing/2014/main" id="{37F5DFEB-37AF-B547-8897-A6B8E64DFD64}"/>
                  </a:ext>
                </a:extLst>
              </p:cNvPr>
              <p:cNvGrpSpPr/>
              <p:nvPr/>
            </p:nvGrpSpPr>
            <p:grpSpPr>
              <a:xfrm>
                <a:off x="4241619" y="1322268"/>
                <a:ext cx="999068" cy="849179"/>
                <a:chOff x="6761336" y="3519409"/>
                <a:chExt cx="983423" cy="835881"/>
              </a:xfrm>
            </p:grpSpPr>
            <p:sp>
              <p:nvSpPr>
                <p:cNvPr id="166" name="Freeform 165">
                  <a:extLst>
                    <a:ext uri="{FF2B5EF4-FFF2-40B4-BE49-F238E27FC236}">
                      <a16:creationId xmlns:a16="http://schemas.microsoft.com/office/drawing/2014/main" id="{254B5DF1-E3E1-5742-A28B-526ED5CF0DEC}"/>
                    </a:ext>
                  </a:extLst>
                </p:cNvPr>
                <p:cNvSpPr/>
                <p:nvPr/>
              </p:nvSpPr>
              <p:spPr>
                <a:xfrm>
                  <a:off x="6761336" y="3519409"/>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2"/>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AD5F7421-C93E-6E45-8B79-F95EB7D3472C}"/>
                    </a:ext>
                  </a:extLst>
                </p:cNvPr>
                <p:cNvSpPr txBox="1"/>
                <p:nvPr/>
              </p:nvSpPr>
              <p:spPr>
                <a:xfrm>
                  <a:off x="6765188" y="3681706"/>
                  <a:ext cx="979571" cy="463724"/>
                </a:xfrm>
                <a:prstGeom prst="rect">
                  <a:avLst/>
                </a:prstGeom>
                <a:noFill/>
              </p:spPr>
              <p:txBody>
                <a:bodyPr wrap="square" lIns="0" tIns="121920" rIns="0" bIns="121920" rtlCol="0" anchor="ctr">
                  <a:spAutoFit/>
                </a:bodyPr>
                <a:lstStyle/>
                <a:p>
                  <a:pPr algn="ctr"/>
                  <a:r>
                    <a:rPr lang="en-US" sz="1067" b="1" dirty="0">
                      <a:solidFill>
                        <a:schemeClr val="bg1"/>
                      </a:solidFill>
                      <a:latin typeface="Arial"/>
                      <a:ea typeface="Verdana"/>
                      <a:cs typeface="Arial"/>
                    </a:rPr>
                    <a:t>Demand </a:t>
                  </a:r>
                  <a:endParaRPr lang="en-US" sz="8000" dirty="0">
                    <a:solidFill>
                      <a:schemeClr val="bg1"/>
                    </a:solidFill>
                    <a:latin typeface="Arial"/>
                    <a:ea typeface="Verdana"/>
                    <a:cs typeface="Arial"/>
                  </a:endParaRPr>
                </a:p>
                <a:p>
                  <a:pPr algn="ctr"/>
                  <a:r>
                    <a:rPr lang="en-US" sz="1067" b="1" dirty="0">
                      <a:solidFill>
                        <a:schemeClr val="bg1"/>
                      </a:solidFill>
                      <a:latin typeface="Arial"/>
                      <a:ea typeface="Verdana"/>
                      <a:cs typeface="Arial"/>
                    </a:rPr>
                    <a:t>Planning</a:t>
                  </a:r>
                  <a:endParaRPr lang="en-US" sz="8000" dirty="0">
                    <a:solidFill>
                      <a:schemeClr val="bg1"/>
                    </a:solidFill>
                    <a:cs typeface="Arial"/>
                  </a:endParaRPr>
                </a:p>
              </p:txBody>
            </p:sp>
          </p:grpSp>
          <p:sp>
            <p:nvSpPr>
              <p:cNvPr id="161" name="TextBox 160">
                <a:extLst>
                  <a:ext uri="{FF2B5EF4-FFF2-40B4-BE49-F238E27FC236}">
                    <a16:creationId xmlns:a16="http://schemas.microsoft.com/office/drawing/2014/main" id="{FF5C2548-28D5-1143-9C86-3AB7E44143B6}"/>
                  </a:ext>
                </a:extLst>
              </p:cNvPr>
              <p:cNvSpPr txBox="1"/>
              <p:nvPr/>
            </p:nvSpPr>
            <p:spPr>
              <a:xfrm>
                <a:off x="4242462" y="2512291"/>
                <a:ext cx="999937" cy="344942"/>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Supply</a:t>
                </a:r>
              </a:p>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pic>
            <p:nvPicPr>
              <p:cNvPr id="162" name="Graphic 161">
                <a:extLst>
                  <a:ext uri="{FF2B5EF4-FFF2-40B4-BE49-F238E27FC236}">
                    <a16:creationId xmlns:a16="http://schemas.microsoft.com/office/drawing/2014/main" id="{99DA372D-C6F5-9743-914F-EA5EC9299D4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84110" y="2255658"/>
                <a:ext cx="107825" cy="107825"/>
              </a:xfrm>
              <a:prstGeom prst="rect">
                <a:avLst/>
              </a:prstGeom>
            </p:spPr>
          </p:pic>
          <p:grpSp>
            <p:nvGrpSpPr>
              <p:cNvPr id="163" name="Group 162">
                <a:extLst>
                  <a:ext uri="{FF2B5EF4-FFF2-40B4-BE49-F238E27FC236}">
                    <a16:creationId xmlns:a16="http://schemas.microsoft.com/office/drawing/2014/main" id="{B1412335-B59A-2947-A7F0-B38E65C9AC43}"/>
                  </a:ext>
                </a:extLst>
              </p:cNvPr>
              <p:cNvGrpSpPr/>
              <p:nvPr/>
            </p:nvGrpSpPr>
            <p:grpSpPr>
              <a:xfrm>
                <a:off x="1819237" y="1781205"/>
                <a:ext cx="996876" cy="848679"/>
                <a:chOff x="7528004" y="2163003"/>
                <a:chExt cx="981843" cy="835881"/>
              </a:xfrm>
            </p:grpSpPr>
            <p:sp>
              <p:nvSpPr>
                <p:cNvPr id="164" name="Freeform 163">
                  <a:extLst>
                    <a:ext uri="{FF2B5EF4-FFF2-40B4-BE49-F238E27FC236}">
                      <a16:creationId xmlns:a16="http://schemas.microsoft.com/office/drawing/2014/main" id="{A91C6E9C-EBF2-F841-BA33-8C1C5E677FC9}"/>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tx2"/>
                </a:solidFill>
                <a:ln w="15875" cap="flat">
                  <a:solidFill>
                    <a:schemeClr val="bg1"/>
                  </a:solid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4FA98F4E-8002-4446-B2E2-80A7B1D7FE83}"/>
                    </a:ext>
                  </a:extLst>
                </p:cNvPr>
                <p:cNvSpPr txBox="1"/>
                <p:nvPr/>
              </p:nvSpPr>
              <p:spPr>
                <a:xfrm>
                  <a:off x="7528004" y="2411841"/>
                  <a:ext cx="979571" cy="339740"/>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CONNECTED</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grpSp>
        <p:cxnSp>
          <p:nvCxnSpPr>
            <p:cNvPr id="152" name="Straight Arrow Connector 151">
              <a:extLst>
                <a:ext uri="{FF2B5EF4-FFF2-40B4-BE49-F238E27FC236}">
                  <a16:creationId xmlns:a16="http://schemas.microsoft.com/office/drawing/2014/main" id="{505A74B9-4D05-B54F-BD52-8CC0C1A4B0BA}"/>
                </a:ext>
              </a:extLst>
            </p:cNvPr>
            <p:cNvCxnSpPr>
              <a:cxnSpLocks/>
            </p:cNvCxnSpPr>
            <p:nvPr/>
          </p:nvCxnSpPr>
          <p:spPr>
            <a:xfrm>
              <a:off x="5315547" y="2963420"/>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sp>
          <p:nvSpPr>
            <p:cNvPr id="154" name="Can 153">
              <a:extLst>
                <a:ext uri="{FF2B5EF4-FFF2-40B4-BE49-F238E27FC236}">
                  <a16:creationId xmlns:a16="http://schemas.microsoft.com/office/drawing/2014/main" id="{511187FE-9B5F-9D43-A62D-C631E9A275C3}"/>
                </a:ext>
              </a:extLst>
            </p:cNvPr>
            <p:cNvSpPr/>
            <p:nvPr/>
          </p:nvSpPr>
          <p:spPr>
            <a:xfrm>
              <a:off x="1264968" y="2249494"/>
              <a:ext cx="879088" cy="1010206"/>
            </a:xfrm>
            <a:prstGeom prst="can">
              <a:avLst/>
            </a:prstGeom>
            <a:solidFill>
              <a:srgbClr val="6C7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bg1"/>
                  </a:solidFill>
                  <a:latin typeface="Arial" panose="020B0604020202020204" pitchFamily="34" charset="0"/>
                  <a:ea typeface="Verdana" charset="0"/>
                  <a:cs typeface="Arial" panose="020B0604020202020204" pitchFamily="34" charset="0"/>
                </a:rPr>
                <a:t>ERP</a:t>
              </a:r>
            </a:p>
          </p:txBody>
        </p:sp>
        <p:cxnSp>
          <p:nvCxnSpPr>
            <p:cNvPr id="155" name="Straight Arrow Connector 154">
              <a:extLst>
                <a:ext uri="{FF2B5EF4-FFF2-40B4-BE49-F238E27FC236}">
                  <a16:creationId xmlns:a16="http://schemas.microsoft.com/office/drawing/2014/main" id="{410DF2DE-0325-3B41-8FFF-FA455AEEB4C3}"/>
                </a:ext>
              </a:extLst>
            </p:cNvPr>
            <p:cNvCxnSpPr>
              <a:cxnSpLocks/>
              <a:stCxn id="154" idx="4"/>
              <a:endCxn id="165" idx="1"/>
            </p:cNvCxnSpPr>
            <p:nvPr/>
          </p:nvCxnSpPr>
          <p:spPr>
            <a:xfrm flipV="1">
              <a:off x="2144056" y="2753131"/>
              <a:ext cx="1243091" cy="1467"/>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107B5098-3F15-0044-9EED-EB87B5F70E5C}"/>
                </a:ext>
              </a:extLst>
            </p:cNvPr>
            <p:cNvCxnSpPr/>
            <p:nvPr/>
          </p:nvCxnSpPr>
          <p:spPr>
            <a:xfrm>
              <a:off x="7295265" y="2560028"/>
              <a:ext cx="0" cy="430887"/>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176" name="Group 175">
            <a:extLst>
              <a:ext uri="{FF2B5EF4-FFF2-40B4-BE49-F238E27FC236}">
                <a16:creationId xmlns:a16="http://schemas.microsoft.com/office/drawing/2014/main" id="{7F606551-DF77-DF44-B56C-97303A21FB40}"/>
              </a:ext>
            </a:extLst>
          </p:cNvPr>
          <p:cNvGrpSpPr/>
          <p:nvPr/>
        </p:nvGrpSpPr>
        <p:grpSpPr>
          <a:xfrm>
            <a:off x="374853" y="8911424"/>
            <a:ext cx="6795136" cy="2506444"/>
            <a:chOff x="1717040" y="1582561"/>
            <a:chExt cx="7454009" cy="2749476"/>
          </a:xfrm>
        </p:grpSpPr>
        <p:grpSp>
          <p:nvGrpSpPr>
            <p:cNvPr id="178" name="Group 177">
              <a:extLst>
                <a:ext uri="{FF2B5EF4-FFF2-40B4-BE49-F238E27FC236}">
                  <a16:creationId xmlns:a16="http://schemas.microsoft.com/office/drawing/2014/main" id="{18D2EC7A-DE5B-C44E-9BE0-25A2E613B59B}"/>
                </a:ext>
              </a:extLst>
            </p:cNvPr>
            <p:cNvGrpSpPr/>
            <p:nvPr/>
          </p:nvGrpSpPr>
          <p:grpSpPr>
            <a:xfrm>
              <a:off x="3387147" y="1582561"/>
              <a:ext cx="5783902" cy="2749476"/>
              <a:chOff x="1819237" y="1331500"/>
              <a:chExt cx="4322594" cy="2054817"/>
            </a:xfrm>
          </p:grpSpPr>
          <p:grpSp>
            <p:nvGrpSpPr>
              <p:cNvPr id="185" name="Group 184">
                <a:extLst>
                  <a:ext uri="{FF2B5EF4-FFF2-40B4-BE49-F238E27FC236}">
                    <a16:creationId xmlns:a16="http://schemas.microsoft.com/office/drawing/2014/main" id="{97DEC88B-B7DE-8744-9F05-68D35D004CB7}"/>
                  </a:ext>
                </a:extLst>
              </p:cNvPr>
              <p:cNvGrpSpPr/>
              <p:nvPr/>
            </p:nvGrpSpPr>
            <p:grpSpPr>
              <a:xfrm>
                <a:off x="3430752" y="1792042"/>
                <a:ext cx="1000352" cy="853615"/>
                <a:chOff x="6755721" y="1710867"/>
                <a:chExt cx="979569" cy="835881"/>
              </a:xfrm>
            </p:grpSpPr>
            <p:sp>
              <p:nvSpPr>
                <p:cNvPr id="200" name="Freeform 199">
                  <a:extLst>
                    <a:ext uri="{FF2B5EF4-FFF2-40B4-BE49-F238E27FC236}">
                      <a16:creationId xmlns:a16="http://schemas.microsoft.com/office/drawing/2014/main" id="{66ECD79C-0701-C64C-AC71-7A7A96105E05}"/>
                    </a:ext>
                  </a:extLst>
                </p:cNvPr>
                <p:cNvSpPr/>
                <p:nvPr/>
              </p:nvSpPr>
              <p:spPr>
                <a:xfrm>
                  <a:off x="6761336" y="1710867"/>
                  <a:ext cx="965063" cy="835881"/>
                </a:xfrm>
                <a:custGeom>
                  <a:avLst/>
                  <a:gdLst>
                    <a:gd name="connsiteX0" fmla="*/ 820388 w 1088707"/>
                    <a:gd name="connsiteY0" fmla="*/ 0 h 942975"/>
                    <a:gd name="connsiteX1" fmla="*/ 273463 w 1088707"/>
                    <a:gd name="connsiteY1" fmla="*/ 0 h 942975"/>
                    <a:gd name="connsiteX2" fmla="*/ 0 w 1088707"/>
                    <a:gd name="connsiteY2" fmla="*/ 473202 h 942975"/>
                    <a:gd name="connsiteX3" fmla="*/ 273463 w 1088707"/>
                    <a:gd name="connsiteY3" fmla="*/ 947261 h 942975"/>
                    <a:gd name="connsiteX4" fmla="*/ 820388 w 1088707"/>
                    <a:gd name="connsiteY4" fmla="*/ 947261 h 942975"/>
                    <a:gd name="connsiteX5" fmla="*/ 1093851 w 1088707"/>
                    <a:gd name="connsiteY5" fmla="*/ 473202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0388" y="0"/>
                      </a:moveTo>
                      <a:lnTo>
                        <a:pt x="273463" y="0"/>
                      </a:lnTo>
                      <a:lnTo>
                        <a:pt x="0" y="473202"/>
                      </a:lnTo>
                      <a:lnTo>
                        <a:pt x="273463" y="947261"/>
                      </a:lnTo>
                      <a:lnTo>
                        <a:pt x="820388" y="947261"/>
                      </a:lnTo>
                      <a:lnTo>
                        <a:pt x="1093851" y="473202"/>
                      </a:lnTo>
                      <a:close/>
                    </a:path>
                  </a:pathLst>
                </a:custGeom>
                <a:solidFill>
                  <a:schemeClr val="accent1"/>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320F63F2-5CF3-BE43-8ADF-E3C80B24347C}"/>
                    </a:ext>
                  </a:extLst>
                </p:cNvPr>
                <p:cNvSpPr txBox="1"/>
                <p:nvPr/>
              </p:nvSpPr>
              <p:spPr>
                <a:xfrm>
                  <a:off x="6755721" y="1884356"/>
                  <a:ext cx="979569" cy="461314"/>
                </a:xfrm>
                <a:prstGeom prst="rect">
                  <a:avLst/>
                </a:prstGeom>
                <a:noFill/>
              </p:spPr>
              <p:txBody>
                <a:bodyPr wrap="square" lIns="0" tIns="121920" rIns="0" bIns="121920" rtlCol="0" anchor="ctr">
                  <a:spAutoFit/>
                </a:bodyPr>
                <a:lstStyle/>
                <a:p>
                  <a:pPr algn="ctr"/>
                  <a:r>
                    <a:rPr lang="en-US" sz="1067" b="1" dirty="0">
                      <a:solidFill>
                        <a:schemeClr val="bg1"/>
                      </a:solidFill>
                      <a:latin typeface="Arial"/>
                      <a:ea typeface="Verdana"/>
                      <a:cs typeface="Arial"/>
                    </a:rPr>
                    <a:t>Supply </a:t>
                  </a:r>
                  <a:endPar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1067" b="1" dirty="0">
                      <a:solidFill>
                        <a:schemeClr val="bg1"/>
                      </a:solidFill>
                      <a:latin typeface="Arial"/>
                      <a:ea typeface="Verdana"/>
                      <a:cs typeface="Arial"/>
                    </a:rPr>
                    <a:t>Planning</a:t>
                  </a:r>
                  <a:endPar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grpSp>
          <p:pic>
            <p:nvPicPr>
              <p:cNvPr id="188" name="Graphic 187">
                <a:extLst>
                  <a:ext uri="{FF2B5EF4-FFF2-40B4-BE49-F238E27FC236}">
                    <a16:creationId xmlns:a16="http://schemas.microsoft.com/office/drawing/2014/main" id="{841229C3-CCB1-2349-B70F-E8823306333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34006" y="3278492"/>
                <a:ext cx="107825" cy="107825"/>
              </a:xfrm>
              <a:prstGeom prst="rect">
                <a:avLst/>
              </a:prstGeom>
            </p:spPr>
          </p:pic>
          <p:grpSp>
            <p:nvGrpSpPr>
              <p:cNvPr id="189" name="Group 188">
                <a:extLst>
                  <a:ext uri="{FF2B5EF4-FFF2-40B4-BE49-F238E27FC236}">
                    <a16:creationId xmlns:a16="http://schemas.microsoft.com/office/drawing/2014/main" id="{961432AA-9952-B54F-8D38-79333C2D8B5E}"/>
                  </a:ext>
                </a:extLst>
              </p:cNvPr>
              <p:cNvGrpSpPr/>
              <p:nvPr/>
            </p:nvGrpSpPr>
            <p:grpSpPr>
              <a:xfrm>
                <a:off x="2621211" y="1331500"/>
                <a:ext cx="996876" cy="848679"/>
                <a:chOff x="7528004" y="2163003"/>
                <a:chExt cx="981843" cy="835881"/>
              </a:xfrm>
            </p:grpSpPr>
            <p:sp>
              <p:nvSpPr>
                <p:cNvPr id="193" name="Freeform 192">
                  <a:extLst>
                    <a:ext uri="{FF2B5EF4-FFF2-40B4-BE49-F238E27FC236}">
                      <a16:creationId xmlns:a16="http://schemas.microsoft.com/office/drawing/2014/main" id="{325E0110-F8D6-0341-9CA2-AAEC543BF531}"/>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accent1"/>
                </a:solidFill>
                <a:ln w="13066" cap="flat">
                  <a:no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A6FB5E90-70F7-0F47-9FFC-E27E7B7FF7EA}"/>
                    </a:ext>
                  </a:extLst>
                </p:cNvPr>
                <p:cNvSpPr txBox="1"/>
                <p:nvPr/>
              </p:nvSpPr>
              <p:spPr>
                <a:xfrm>
                  <a:off x="7528004" y="2349717"/>
                  <a:ext cx="979571" cy="463997"/>
                </a:xfrm>
                <a:prstGeom prst="rect">
                  <a:avLst/>
                </a:prstGeom>
                <a:noFill/>
              </p:spPr>
              <p:txBody>
                <a:bodyPr wrap="square" lIns="0" tIns="121920" rIns="0" bIns="121920" rtlCol="0" anchor="ctr">
                  <a:spAutoFit/>
                </a:bodyPr>
                <a:lstStyle/>
                <a:p>
                  <a:pPr algn="ctr"/>
                  <a:r>
                    <a:rPr lang="en-US" sz="1067" b="1" spc="-53" dirty="0">
                      <a:solidFill>
                        <a:schemeClr val="bg1"/>
                      </a:solidFill>
                      <a:latin typeface="Arial"/>
                      <a:ea typeface="Verdana"/>
                      <a:cs typeface="Arial"/>
                    </a:rPr>
                    <a:t>Demand </a:t>
                  </a:r>
                  <a:endParaRPr lang="en-US" sz="8000" dirty="0">
                    <a:solidFill>
                      <a:schemeClr val="bg1"/>
                    </a:solidFill>
                    <a:latin typeface="Arial"/>
                    <a:ea typeface="Verdana"/>
                    <a:cs typeface="Arial"/>
                  </a:endParaRPr>
                </a:p>
                <a:p>
                  <a:pPr algn="ctr"/>
                  <a:r>
                    <a:rPr lang="en-US" sz="1067" b="1" spc="-53" dirty="0">
                      <a:solidFill>
                        <a:schemeClr val="bg1"/>
                      </a:solidFill>
                      <a:latin typeface="Arial"/>
                      <a:ea typeface="Verdana"/>
                      <a:cs typeface="Arial"/>
                    </a:rPr>
                    <a:t>Planning</a:t>
                  </a:r>
                  <a:endParaRPr lang="en-US" sz="8000" dirty="0">
                    <a:solidFill>
                      <a:schemeClr val="bg1"/>
                    </a:solidFill>
                    <a:cs typeface="Arial"/>
                  </a:endParaRPr>
                </a:p>
              </p:txBody>
            </p:sp>
          </p:grpSp>
          <p:grpSp>
            <p:nvGrpSpPr>
              <p:cNvPr id="190" name="Group 189">
                <a:extLst>
                  <a:ext uri="{FF2B5EF4-FFF2-40B4-BE49-F238E27FC236}">
                    <a16:creationId xmlns:a16="http://schemas.microsoft.com/office/drawing/2014/main" id="{706F8041-B1C9-F44A-B52F-8317F3BF9E8D}"/>
                  </a:ext>
                </a:extLst>
              </p:cNvPr>
              <p:cNvGrpSpPr/>
              <p:nvPr/>
            </p:nvGrpSpPr>
            <p:grpSpPr>
              <a:xfrm>
                <a:off x="1819237" y="1781205"/>
                <a:ext cx="996876" cy="848679"/>
                <a:chOff x="7528004" y="2163003"/>
                <a:chExt cx="981843" cy="835881"/>
              </a:xfrm>
            </p:grpSpPr>
            <p:sp>
              <p:nvSpPr>
                <p:cNvPr id="191" name="Freeform 190">
                  <a:extLst>
                    <a:ext uri="{FF2B5EF4-FFF2-40B4-BE49-F238E27FC236}">
                      <a16:creationId xmlns:a16="http://schemas.microsoft.com/office/drawing/2014/main" id="{8E6E3A91-16FD-3F4F-B056-2F9C035E8F70}"/>
                    </a:ext>
                  </a:extLst>
                </p:cNvPr>
                <p:cNvSpPr/>
                <p:nvPr/>
              </p:nvSpPr>
              <p:spPr>
                <a:xfrm>
                  <a:off x="7544784" y="2163003"/>
                  <a:ext cx="965063" cy="835881"/>
                </a:xfrm>
                <a:custGeom>
                  <a:avLst/>
                  <a:gdLst>
                    <a:gd name="connsiteX0" fmla="*/ 821246 w 1088707"/>
                    <a:gd name="connsiteY0" fmla="*/ 0 h 942975"/>
                    <a:gd name="connsiteX1" fmla="*/ 273463 w 1088707"/>
                    <a:gd name="connsiteY1" fmla="*/ 0 h 942975"/>
                    <a:gd name="connsiteX2" fmla="*/ 0 w 1088707"/>
                    <a:gd name="connsiteY2" fmla="*/ 474059 h 942975"/>
                    <a:gd name="connsiteX3" fmla="*/ 273463 w 1088707"/>
                    <a:gd name="connsiteY3" fmla="*/ 947261 h 942975"/>
                    <a:gd name="connsiteX4" fmla="*/ 821246 w 1088707"/>
                    <a:gd name="connsiteY4" fmla="*/ 947261 h 942975"/>
                    <a:gd name="connsiteX5" fmla="*/ 1094708 w 1088707"/>
                    <a:gd name="connsiteY5" fmla="*/ 474059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707" h="942975">
                      <a:moveTo>
                        <a:pt x="821246" y="0"/>
                      </a:moveTo>
                      <a:lnTo>
                        <a:pt x="273463" y="0"/>
                      </a:lnTo>
                      <a:lnTo>
                        <a:pt x="0" y="474059"/>
                      </a:lnTo>
                      <a:lnTo>
                        <a:pt x="273463" y="947261"/>
                      </a:lnTo>
                      <a:lnTo>
                        <a:pt x="821246" y="947261"/>
                      </a:lnTo>
                      <a:lnTo>
                        <a:pt x="1094708" y="474059"/>
                      </a:lnTo>
                      <a:close/>
                    </a:path>
                  </a:pathLst>
                </a:custGeom>
                <a:solidFill>
                  <a:schemeClr val="tx2"/>
                </a:solidFill>
                <a:ln w="15875" cap="flat">
                  <a:solidFill>
                    <a:schemeClr val="bg1"/>
                  </a:solidFill>
                  <a:prstDash val="solid"/>
                  <a:miter/>
                </a:ln>
              </p:spPr>
              <p:txBody>
                <a:bodyPr lIns="0" rIns="0" rtlCol="0" anchor="ctr"/>
                <a:lstStyle/>
                <a:p>
                  <a:endParaRPr lang="en-US" sz="1067" b="1" dirty="0">
                    <a:latin typeface="Arial" panose="020B0604020202020204" pitchFamily="34" charset="0"/>
                    <a:ea typeface="Verdana" panose="020B060403050404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1E183F30-B7D8-9040-9732-98A8E7F822D0}"/>
                    </a:ext>
                  </a:extLst>
                </p:cNvPr>
                <p:cNvSpPr txBox="1"/>
                <p:nvPr/>
              </p:nvSpPr>
              <p:spPr>
                <a:xfrm>
                  <a:off x="7528004" y="2411842"/>
                  <a:ext cx="979571" cy="339740"/>
                </a:xfrm>
                <a:prstGeom prst="rect">
                  <a:avLst/>
                </a:prstGeom>
                <a:noFill/>
              </p:spPr>
              <p:txBody>
                <a:bodyPr wrap="square" lIns="0" rIns="0" rtlCol="0" anchor="ctr">
                  <a:spAutoFit/>
                </a:bodyPr>
                <a:lstStyle/>
                <a:p>
                  <a:pPr algn="ct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CONNECTED</a:t>
                  </a:r>
                  <a:b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rPr>
                    <a:t>PLANNING</a:t>
                  </a:r>
                </a:p>
              </p:txBody>
            </p:sp>
          </p:grpSp>
        </p:grpSp>
        <p:cxnSp>
          <p:nvCxnSpPr>
            <p:cNvPr id="180" name="Straight Arrow Connector 179">
              <a:extLst>
                <a:ext uri="{FF2B5EF4-FFF2-40B4-BE49-F238E27FC236}">
                  <a16:creationId xmlns:a16="http://schemas.microsoft.com/office/drawing/2014/main" id="{2874291B-FEE0-1740-8E82-B281C5DB14E5}"/>
                </a:ext>
              </a:extLst>
            </p:cNvPr>
            <p:cNvCxnSpPr>
              <a:cxnSpLocks/>
            </p:cNvCxnSpPr>
            <p:nvPr/>
          </p:nvCxnSpPr>
          <p:spPr>
            <a:xfrm>
              <a:off x="5324691" y="2557193"/>
              <a:ext cx="475488"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sp>
          <p:nvSpPr>
            <p:cNvPr id="183" name="Can 182">
              <a:extLst>
                <a:ext uri="{FF2B5EF4-FFF2-40B4-BE49-F238E27FC236}">
                  <a16:creationId xmlns:a16="http://schemas.microsoft.com/office/drawing/2014/main" id="{A3AB6BBF-2849-E74A-8B46-9BBF13E6AB3A}"/>
                </a:ext>
              </a:extLst>
            </p:cNvPr>
            <p:cNvSpPr/>
            <p:nvPr/>
          </p:nvSpPr>
          <p:spPr>
            <a:xfrm>
              <a:off x="1717040" y="1748018"/>
              <a:ext cx="879088" cy="1010206"/>
            </a:xfrm>
            <a:prstGeom prst="can">
              <a:avLst/>
            </a:prstGeom>
            <a:solidFill>
              <a:srgbClr val="6C7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bg1"/>
                  </a:solidFill>
                  <a:latin typeface="Arial" panose="020B0604020202020204" pitchFamily="34" charset="0"/>
                  <a:ea typeface="Verdana" charset="0"/>
                  <a:cs typeface="Arial" panose="020B0604020202020204" pitchFamily="34" charset="0"/>
                </a:rPr>
                <a:t>ERP</a:t>
              </a:r>
            </a:p>
          </p:txBody>
        </p:sp>
        <p:cxnSp>
          <p:nvCxnSpPr>
            <p:cNvPr id="184" name="Straight Arrow Connector 183">
              <a:extLst>
                <a:ext uri="{FF2B5EF4-FFF2-40B4-BE49-F238E27FC236}">
                  <a16:creationId xmlns:a16="http://schemas.microsoft.com/office/drawing/2014/main" id="{7639428E-08BD-284E-A2A0-02846C592945}"/>
                </a:ext>
              </a:extLst>
            </p:cNvPr>
            <p:cNvCxnSpPr>
              <a:cxnSpLocks/>
            </p:cNvCxnSpPr>
            <p:nvPr/>
          </p:nvCxnSpPr>
          <p:spPr>
            <a:xfrm>
              <a:off x="2514255" y="2342040"/>
              <a:ext cx="872892" cy="108921"/>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grpSp>
      <p:sp>
        <p:nvSpPr>
          <p:cNvPr id="203" name="TextBox 202">
            <a:extLst>
              <a:ext uri="{FF2B5EF4-FFF2-40B4-BE49-F238E27FC236}">
                <a16:creationId xmlns:a16="http://schemas.microsoft.com/office/drawing/2014/main" id="{F3BB83D4-7393-F84D-8884-0F3E00A89134}"/>
              </a:ext>
            </a:extLst>
          </p:cNvPr>
          <p:cNvSpPr txBox="1"/>
          <p:nvPr/>
        </p:nvSpPr>
        <p:spPr>
          <a:xfrm>
            <a:off x="22276032" y="10643238"/>
            <a:ext cx="1220219" cy="574644"/>
          </a:xfrm>
          <a:prstGeom prst="rect">
            <a:avLst/>
          </a:prstGeom>
          <a:noFill/>
        </p:spPr>
        <p:txBody>
          <a:bodyPr wrap="square" lIns="0" tIns="121920" rIns="0" bIns="121920" rtlCol="0" anchor="ctr">
            <a:spAutoFit/>
          </a:bodyPr>
          <a:lstStyle/>
          <a:p>
            <a:pPr algn="ctr"/>
            <a:r>
              <a:rPr lang="en-US" sz="1067" b="1" dirty="0">
                <a:solidFill>
                  <a:schemeClr val="bg1"/>
                </a:solidFill>
                <a:latin typeface="Arial"/>
                <a:ea typeface="Verdana"/>
                <a:cs typeface="Arial"/>
              </a:rPr>
              <a:t>Inventory </a:t>
            </a:r>
            <a:endPar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1067" b="1" dirty="0">
                <a:solidFill>
                  <a:schemeClr val="bg1"/>
                </a:solidFill>
                <a:latin typeface="Arial"/>
                <a:ea typeface="Verdana"/>
                <a:cs typeface="Arial"/>
              </a:rPr>
              <a:t>Planning</a:t>
            </a:r>
            <a:endPar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AAB4B052-CF58-0C46-BAE1-447A36BFCCB7}"/>
              </a:ext>
            </a:extLst>
          </p:cNvPr>
          <p:cNvSpPr txBox="1"/>
          <p:nvPr/>
        </p:nvSpPr>
        <p:spPr>
          <a:xfrm>
            <a:off x="21303021" y="11222888"/>
            <a:ext cx="1220219" cy="574644"/>
          </a:xfrm>
          <a:prstGeom prst="rect">
            <a:avLst/>
          </a:prstGeom>
          <a:noFill/>
        </p:spPr>
        <p:txBody>
          <a:bodyPr wrap="square" lIns="0" tIns="121920" rIns="0" bIns="121920" rtlCol="0" anchor="ctr">
            <a:spAutoFit/>
          </a:bodyPr>
          <a:lstStyle/>
          <a:p>
            <a:pPr algn="ctr"/>
            <a:r>
              <a:rPr lang="en-US" sz="1067" b="1" dirty="0">
                <a:solidFill>
                  <a:schemeClr val="bg1"/>
                </a:solidFill>
                <a:latin typeface="Arial"/>
                <a:ea typeface="Verdana"/>
                <a:cs typeface="Arial"/>
              </a:rPr>
              <a:t>Supply </a:t>
            </a:r>
            <a:endPar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1067" b="1" dirty="0">
                <a:solidFill>
                  <a:schemeClr val="bg1"/>
                </a:solidFill>
                <a:latin typeface="Arial"/>
                <a:ea typeface="Verdana"/>
                <a:cs typeface="Arial"/>
              </a:rPr>
              <a:t>Planning</a:t>
            </a:r>
            <a:endParaRPr lang="en-US" sz="1067"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86" name="Straight Arrow Connector 85">
            <a:extLst>
              <a:ext uri="{FF2B5EF4-FFF2-40B4-BE49-F238E27FC236}">
                <a16:creationId xmlns:a16="http://schemas.microsoft.com/office/drawing/2014/main" id="{7500460F-8C6F-184C-86D8-59653C0841BA}"/>
              </a:ext>
            </a:extLst>
          </p:cNvPr>
          <p:cNvCxnSpPr>
            <a:cxnSpLocks/>
          </p:cNvCxnSpPr>
          <p:nvPr/>
        </p:nvCxnSpPr>
        <p:spPr>
          <a:xfrm>
            <a:off x="22171313" y="10559581"/>
            <a:ext cx="433459"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14EFA378-D9EC-DA47-9711-25F26FBF6F37}"/>
              </a:ext>
            </a:extLst>
          </p:cNvPr>
          <p:cNvCxnSpPr>
            <a:cxnSpLocks/>
          </p:cNvCxnSpPr>
          <p:nvPr/>
        </p:nvCxnSpPr>
        <p:spPr>
          <a:xfrm>
            <a:off x="22199097" y="11235704"/>
            <a:ext cx="433459" cy="0"/>
          </a:xfrm>
          <a:prstGeom prst="straightConnector1">
            <a:avLst/>
          </a:prstGeom>
          <a:ln w="9525">
            <a:solidFill>
              <a:schemeClr val="bg1"/>
            </a:solidFill>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pic>
        <p:nvPicPr>
          <p:cNvPr id="2" name="Picture 2">
            <a:extLst>
              <a:ext uri="{FF2B5EF4-FFF2-40B4-BE49-F238E27FC236}">
                <a16:creationId xmlns:a16="http://schemas.microsoft.com/office/drawing/2014/main" id="{4B9C8080-C38E-4AB9-AF2D-C15BCFC36175}"/>
              </a:ext>
            </a:extLst>
          </p:cNvPr>
          <p:cNvPicPr>
            <a:picLocks noChangeAspect="1"/>
          </p:cNvPicPr>
          <p:nvPr/>
        </p:nvPicPr>
        <p:blipFill>
          <a:blip r:embed="rId5"/>
          <a:stretch>
            <a:fillRect/>
          </a:stretch>
        </p:blipFill>
        <p:spPr>
          <a:xfrm>
            <a:off x="1574800" y="2304087"/>
            <a:ext cx="3807013" cy="1491131"/>
          </a:xfrm>
          <a:prstGeom prst="rect">
            <a:avLst/>
          </a:prstGeom>
        </p:spPr>
      </p:pic>
      <p:pic>
        <p:nvPicPr>
          <p:cNvPr id="3" name="Picture 4" descr="A picture containing text, clipart&#10;&#10;Description automatically generated">
            <a:extLst>
              <a:ext uri="{FF2B5EF4-FFF2-40B4-BE49-F238E27FC236}">
                <a16:creationId xmlns:a16="http://schemas.microsoft.com/office/drawing/2014/main" id="{5AFBA274-6074-4D75-AFD5-D134E6D4B25A}"/>
              </a:ext>
            </a:extLst>
          </p:cNvPr>
          <p:cNvPicPr>
            <a:picLocks noChangeAspect="1"/>
          </p:cNvPicPr>
          <p:nvPr/>
        </p:nvPicPr>
        <p:blipFill>
          <a:blip r:embed="rId6"/>
          <a:stretch>
            <a:fillRect/>
          </a:stretch>
        </p:blipFill>
        <p:spPr>
          <a:xfrm>
            <a:off x="9879108" y="2111191"/>
            <a:ext cx="5325037" cy="1667437"/>
          </a:xfrm>
          <a:prstGeom prst="rect">
            <a:avLst/>
          </a:prstGeom>
        </p:spPr>
      </p:pic>
      <p:pic>
        <p:nvPicPr>
          <p:cNvPr id="5" name="Picture 5" descr="A picture containing text, clipart, vector graphics&#10;&#10;Description automatically generated">
            <a:extLst>
              <a:ext uri="{FF2B5EF4-FFF2-40B4-BE49-F238E27FC236}">
                <a16:creationId xmlns:a16="http://schemas.microsoft.com/office/drawing/2014/main" id="{B4A0EFCD-AC90-49B1-BFD0-1D04C4AA98B6}"/>
              </a:ext>
            </a:extLst>
          </p:cNvPr>
          <p:cNvPicPr>
            <a:picLocks noChangeAspect="1"/>
          </p:cNvPicPr>
          <p:nvPr/>
        </p:nvPicPr>
        <p:blipFill>
          <a:blip r:embed="rId7"/>
          <a:stretch>
            <a:fillRect/>
          </a:stretch>
        </p:blipFill>
        <p:spPr>
          <a:xfrm>
            <a:off x="18497176" y="2048436"/>
            <a:ext cx="4225365" cy="1730189"/>
          </a:xfrm>
          <a:prstGeom prst="rect">
            <a:avLst/>
          </a:prstGeom>
        </p:spPr>
      </p:pic>
      <p:cxnSp>
        <p:nvCxnSpPr>
          <p:cNvPr id="6" name="Straight Arrow Connector 5">
            <a:extLst>
              <a:ext uri="{FF2B5EF4-FFF2-40B4-BE49-F238E27FC236}">
                <a16:creationId xmlns:a16="http://schemas.microsoft.com/office/drawing/2014/main" id="{B38DF91B-A72C-48E2-96E6-4D9DCF834551}"/>
              </a:ext>
            </a:extLst>
          </p:cNvPr>
          <p:cNvCxnSpPr>
            <a:cxnSpLocks/>
          </p:cNvCxnSpPr>
          <p:nvPr/>
        </p:nvCxnSpPr>
        <p:spPr>
          <a:xfrm flipV="1">
            <a:off x="13356037" y="9904149"/>
            <a:ext cx="749547" cy="22576"/>
          </a:xfrm>
          <a:prstGeom prst="straightConnector1">
            <a:avLst/>
          </a:prstGeom>
          <a:ln w="9525">
            <a:solidFill>
              <a:schemeClr val="bg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6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
                                        </p:tgtEl>
                                        <p:attrNameLst>
                                          <p:attrName>style.visibility</p:attrName>
                                        </p:attrNameLst>
                                      </p:cBhvr>
                                      <p:to>
                                        <p:strVal val="visible"/>
                                      </p:to>
                                    </p:set>
                                    <p:anim calcmode="lin" valueType="num">
                                      <p:cBhvr additive="base">
                                        <p:cTn id="15" dur="500" fill="hold"/>
                                        <p:tgtEl>
                                          <p:spTgt spid="133"/>
                                        </p:tgtEl>
                                        <p:attrNameLst>
                                          <p:attrName>ppt_x</p:attrName>
                                        </p:attrNameLst>
                                      </p:cBhvr>
                                      <p:tavLst>
                                        <p:tav tm="0">
                                          <p:val>
                                            <p:strVal val="#ppt_x"/>
                                          </p:val>
                                        </p:tav>
                                        <p:tav tm="100000">
                                          <p:val>
                                            <p:strVal val="#ppt_x"/>
                                          </p:val>
                                        </p:tav>
                                      </p:tavLst>
                                    </p:anim>
                                    <p:anim calcmode="lin" valueType="num">
                                      <p:cBhvr additive="base">
                                        <p:cTn id="16"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90DC2D0-0C96-B045-86D0-D8A9C1888082}"/>
              </a:ext>
            </a:extLst>
          </p:cNvPr>
          <p:cNvSpPr/>
          <p:nvPr/>
        </p:nvSpPr>
        <p:spPr>
          <a:xfrm>
            <a:off x="10497243" y="2889075"/>
            <a:ext cx="2068576" cy="5975803"/>
          </a:xfrm>
          <a:prstGeom prst="rect">
            <a:avLst/>
          </a:prstGeom>
          <a:solidFill>
            <a:srgbClr val="6C77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61" name="Rectangle 60">
            <a:extLst>
              <a:ext uri="{FF2B5EF4-FFF2-40B4-BE49-F238E27FC236}">
                <a16:creationId xmlns:a16="http://schemas.microsoft.com/office/drawing/2014/main" id="{6BA1E794-630A-B941-8341-978771AC047D}"/>
              </a:ext>
            </a:extLst>
          </p:cNvPr>
          <p:cNvSpPr/>
          <p:nvPr/>
        </p:nvSpPr>
        <p:spPr>
          <a:xfrm>
            <a:off x="8300667" y="2889075"/>
            <a:ext cx="2068576" cy="5975803"/>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60" name="Rectangle 59">
            <a:extLst>
              <a:ext uri="{FF2B5EF4-FFF2-40B4-BE49-F238E27FC236}">
                <a16:creationId xmlns:a16="http://schemas.microsoft.com/office/drawing/2014/main" id="{817DA717-C2D0-9141-BBF1-13165F15868B}"/>
              </a:ext>
            </a:extLst>
          </p:cNvPr>
          <p:cNvSpPr/>
          <p:nvPr/>
        </p:nvSpPr>
        <p:spPr>
          <a:xfrm>
            <a:off x="6107501" y="2889075"/>
            <a:ext cx="2068576" cy="5975803"/>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26" name="Rectangle 25">
            <a:extLst>
              <a:ext uri="{FF2B5EF4-FFF2-40B4-BE49-F238E27FC236}">
                <a16:creationId xmlns:a16="http://schemas.microsoft.com/office/drawing/2014/main" id="{B259244D-44AF-6C4C-B116-5ED52F4953DC}"/>
              </a:ext>
            </a:extLst>
          </p:cNvPr>
          <p:cNvSpPr/>
          <p:nvPr/>
        </p:nvSpPr>
        <p:spPr>
          <a:xfrm>
            <a:off x="3951489" y="2889075"/>
            <a:ext cx="2027763" cy="5975803"/>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5" name="Title 4">
            <a:extLst>
              <a:ext uri="{FF2B5EF4-FFF2-40B4-BE49-F238E27FC236}">
                <a16:creationId xmlns:a16="http://schemas.microsoft.com/office/drawing/2014/main" id="{D2A332E5-18D0-7C01-6E1E-5726733A438B}"/>
              </a:ext>
            </a:extLst>
          </p:cNvPr>
          <p:cNvSpPr>
            <a:spLocks noGrp="1"/>
          </p:cNvSpPr>
          <p:nvPr>
            <p:ph type="title"/>
          </p:nvPr>
        </p:nvSpPr>
        <p:spPr/>
        <p:txBody>
          <a:bodyPr/>
          <a:lstStyle/>
          <a:p>
            <a:r>
              <a:rPr lang="en-US" sz="7200" dirty="0"/>
              <a:t>Converging the Supply Chain - vertically</a:t>
            </a:r>
            <a:endParaRPr lang="en-AU" dirty="0"/>
          </a:p>
        </p:txBody>
      </p:sp>
      <p:sp>
        <p:nvSpPr>
          <p:cNvPr id="28" name="Arrow: Left-Right 27">
            <a:extLst>
              <a:ext uri="{FF2B5EF4-FFF2-40B4-BE49-F238E27FC236}">
                <a16:creationId xmlns:a16="http://schemas.microsoft.com/office/drawing/2014/main" id="{27F11562-4D27-4C95-90FC-2EEE6A2431D4}"/>
              </a:ext>
            </a:extLst>
          </p:cNvPr>
          <p:cNvSpPr/>
          <p:nvPr/>
        </p:nvSpPr>
        <p:spPr>
          <a:xfrm>
            <a:off x="3274951" y="1806936"/>
            <a:ext cx="9972344" cy="956635"/>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50" name="TextBox 49">
            <a:extLst>
              <a:ext uri="{FF2B5EF4-FFF2-40B4-BE49-F238E27FC236}">
                <a16:creationId xmlns:a16="http://schemas.microsoft.com/office/drawing/2014/main" id="{7CAE10CD-06F5-4541-A192-AD665B5B5F5D}"/>
              </a:ext>
            </a:extLst>
          </p:cNvPr>
          <p:cNvSpPr txBox="1"/>
          <p:nvPr/>
        </p:nvSpPr>
        <p:spPr>
          <a:xfrm>
            <a:off x="3778166" y="1934697"/>
            <a:ext cx="9085701"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Intra                   Collaboration                     Inter</a:t>
            </a:r>
          </a:p>
        </p:txBody>
      </p:sp>
      <p:sp>
        <p:nvSpPr>
          <p:cNvPr id="68" name="Graphic 21">
            <a:extLst>
              <a:ext uri="{FF2B5EF4-FFF2-40B4-BE49-F238E27FC236}">
                <a16:creationId xmlns:a16="http://schemas.microsoft.com/office/drawing/2014/main" id="{0738238E-65B5-E64A-A460-56B8B913B41C}"/>
              </a:ext>
            </a:extLst>
          </p:cNvPr>
          <p:cNvSpPr/>
          <p:nvPr/>
        </p:nvSpPr>
        <p:spPr>
          <a:xfrm>
            <a:off x="3997564" y="3072016"/>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IBP</a:t>
            </a:r>
          </a:p>
        </p:txBody>
      </p:sp>
      <p:sp>
        <p:nvSpPr>
          <p:cNvPr id="71" name="Graphic 21">
            <a:extLst>
              <a:ext uri="{FF2B5EF4-FFF2-40B4-BE49-F238E27FC236}">
                <a16:creationId xmlns:a16="http://schemas.microsoft.com/office/drawing/2014/main" id="{D3B2D470-0E82-3C4F-A681-875E2500957A}"/>
              </a:ext>
            </a:extLst>
          </p:cNvPr>
          <p:cNvSpPr/>
          <p:nvPr/>
        </p:nvSpPr>
        <p:spPr>
          <a:xfrm>
            <a:off x="6189690" y="3072016"/>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LT Dem Trends</a:t>
            </a:r>
          </a:p>
        </p:txBody>
      </p:sp>
      <p:sp>
        <p:nvSpPr>
          <p:cNvPr id="72" name="Graphic 21">
            <a:extLst>
              <a:ext uri="{FF2B5EF4-FFF2-40B4-BE49-F238E27FC236}">
                <a16:creationId xmlns:a16="http://schemas.microsoft.com/office/drawing/2014/main" id="{CE97D154-87BE-0341-B933-5FB55F708407}"/>
              </a:ext>
            </a:extLst>
          </p:cNvPr>
          <p:cNvSpPr/>
          <p:nvPr/>
        </p:nvSpPr>
        <p:spPr>
          <a:xfrm>
            <a:off x="8381815" y="3072016"/>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err="1">
                <a:solidFill>
                  <a:schemeClr val="bg1"/>
                </a:solidFill>
                <a:latin typeface="Arial" panose="020B0604020202020204" pitchFamily="34" charset="0"/>
                <a:cs typeface="Arial" panose="020B0604020202020204" pitchFamily="34" charset="0"/>
              </a:rPr>
              <a:t>CapEx</a:t>
            </a:r>
            <a:endParaRPr lang="en-US" sz="24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Decisions</a:t>
            </a:r>
          </a:p>
        </p:txBody>
      </p:sp>
      <p:sp>
        <p:nvSpPr>
          <p:cNvPr id="73" name="Graphic 21">
            <a:extLst>
              <a:ext uri="{FF2B5EF4-FFF2-40B4-BE49-F238E27FC236}">
                <a16:creationId xmlns:a16="http://schemas.microsoft.com/office/drawing/2014/main" id="{D287DCDC-62E6-944B-9414-2CB7A2C5C882}"/>
              </a:ext>
            </a:extLst>
          </p:cNvPr>
          <p:cNvSpPr/>
          <p:nvPr/>
        </p:nvSpPr>
        <p:spPr>
          <a:xfrm>
            <a:off x="10573940" y="3072016"/>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Partner</a:t>
            </a:r>
          </a:p>
          <a:p>
            <a:pPr algn="ctr"/>
            <a:r>
              <a:rPr lang="en-US" sz="2400" dirty="0">
                <a:solidFill>
                  <a:schemeClr val="bg1"/>
                </a:solidFill>
                <a:latin typeface="Arial" panose="020B0604020202020204" pitchFamily="34" charset="0"/>
                <a:cs typeface="Arial" panose="020B0604020202020204" pitchFamily="34" charset="0"/>
              </a:rPr>
              <a:t>Contracts</a:t>
            </a:r>
          </a:p>
        </p:txBody>
      </p:sp>
      <p:sp>
        <p:nvSpPr>
          <p:cNvPr id="74" name="Graphic 21">
            <a:extLst>
              <a:ext uri="{FF2B5EF4-FFF2-40B4-BE49-F238E27FC236}">
                <a16:creationId xmlns:a16="http://schemas.microsoft.com/office/drawing/2014/main" id="{C63A39B8-DA1B-7A4C-95B1-BE766FAF8F1A}"/>
              </a:ext>
            </a:extLst>
          </p:cNvPr>
          <p:cNvSpPr/>
          <p:nvPr/>
        </p:nvSpPr>
        <p:spPr>
          <a:xfrm>
            <a:off x="3997564" y="4960347"/>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S&amp;OP</a:t>
            </a:r>
          </a:p>
        </p:txBody>
      </p:sp>
      <p:sp>
        <p:nvSpPr>
          <p:cNvPr id="75" name="Graphic 21">
            <a:extLst>
              <a:ext uri="{FF2B5EF4-FFF2-40B4-BE49-F238E27FC236}">
                <a16:creationId xmlns:a16="http://schemas.microsoft.com/office/drawing/2014/main" id="{61A5101B-B88A-3C4E-9369-BB5D4A22DA2B}"/>
              </a:ext>
            </a:extLst>
          </p:cNvPr>
          <p:cNvSpPr/>
          <p:nvPr/>
        </p:nvSpPr>
        <p:spPr>
          <a:xfrm>
            <a:off x="6189690" y="4960347"/>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DP</a:t>
            </a:r>
          </a:p>
        </p:txBody>
      </p:sp>
      <p:sp>
        <p:nvSpPr>
          <p:cNvPr id="76" name="Graphic 21">
            <a:extLst>
              <a:ext uri="{FF2B5EF4-FFF2-40B4-BE49-F238E27FC236}">
                <a16:creationId xmlns:a16="http://schemas.microsoft.com/office/drawing/2014/main" id="{16973A7D-503B-1C4E-AEE4-CFBBE91C8B9B}"/>
              </a:ext>
            </a:extLst>
          </p:cNvPr>
          <p:cNvSpPr/>
          <p:nvPr/>
        </p:nvSpPr>
        <p:spPr>
          <a:xfrm>
            <a:off x="8381815" y="4960347"/>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MP/PP</a:t>
            </a:r>
          </a:p>
        </p:txBody>
      </p:sp>
      <p:sp>
        <p:nvSpPr>
          <p:cNvPr id="77" name="Graphic 21">
            <a:extLst>
              <a:ext uri="{FF2B5EF4-FFF2-40B4-BE49-F238E27FC236}">
                <a16:creationId xmlns:a16="http://schemas.microsoft.com/office/drawing/2014/main" id="{82E769CA-5D83-5E49-B549-77498C7A7FAC}"/>
              </a:ext>
            </a:extLst>
          </p:cNvPr>
          <p:cNvSpPr/>
          <p:nvPr/>
        </p:nvSpPr>
        <p:spPr>
          <a:xfrm>
            <a:off x="10573940" y="4960347"/>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1"/>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Mid-term</a:t>
            </a:r>
          </a:p>
          <a:p>
            <a:pPr algn="ctr"/>
            <a:r>
              <a:rPr lang="en-US" sz="2400" dirty="0">
                <a:solidFill>
                  <a:schemeClr val="bg1"/>
                </a:solidFill>
                <a:latin typeface="Arial" panose="020B0604020202020204" pitchFamily="34" charset="0"/>
                <a:cs typeface="Arial" panose="020B0604020202020204" pitchFamily="34" charset="0"/>
              </a:rPr>
              <a:t>Collab</a:t>
            </a:r>
          </a:p>
        </p:txBody>
      </p:sp>
      <p:sp>
        <p:nvSpPr>
          <p:cNvPr id="78" name="Graphic 21">
            <a:extLst>
              <a:ext uri="{FF2B5EF4-FFF2-40B4-BE49-F238E27FC236}">
                <a16:creationId xmlns:a16="http://schemas.microsoft.com/office/drawing/2014/main" id="{32760553-D4D3-EB4E-833F-A400196F0B73}"/>
              </a:ext>
            </a:extLst>
          </p:cNvPr>
          <p:cNvSpPr/>
          <p:nvPr/>
        </p:nvSpPr>
        <p:spPr>
          <a:xfrm>
            <a:off x="3997564" y="6944269"/>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S&amp;OE</a:t>
            </a:r>
          </a:p>
        </p:txBody>
      </p:sp>
      <p:sp>
        <p:nvSpPr>
          <p:cNvPr id="79" name="Graphic 21">
            <a:extLst>
              <a:ext uri="{FF2B5EF4-FFF2-40B4-BE49-F238E27FC236}">
                <a16:creationId xmlns:a16="http://schemas.microsoft.com/office/drawing/2014/main" id="{44EDF964-3DD6-AA47-A1F0-B16E5064A98C}"/>
              </a:ext>
            </a:extLst>
          </p:cNvPr>
          <p:cNvSpPr/>
          <p:nvPr/>
        </p:nvSpPr>
        <p:spPr>
          <a:xfrm>
            <a:off x="6189690" y="6944269"/>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Forecast</a:t>
            </a:r>
          </a:p>
          <a:p>
            <a:pPr algn="ctr"/>
            <a:r>
              <a:rPr lang="en-US" sz="2400" dirty="0" err="1">
                <a:solidFill>
                  <a:schemeClr val="bg1"/>
                </a:solidFill>
                <a:latin typeface="Arial" panose="020B0604020202020204" pitchFamily="34" charset="0"/>
                <a:cs typeface="Arial" panose="020B0604020202020204" pitchFamily="34" charset="0"/>
              </a:rPr>
              <a:t>Consump-tion</a:t>
            </a:r>
            <a:endParaRPr lang="en-US" sz="2400" dirty="0">
              <a:solidFill>
                <a:schemeClr val="bg1"/>
              </a:solidFill>
              <a:latin typeface="Arial" panose="020B0604020202020204" pitchFamily="34" charset="0"/>
              <a:cs typeface="Arial" panose="020B0604020202020204" pitchFamily="34" charset="0"/>
            </a:endParaRPr>
          </a:p>
        </p:txBody>
      </p:sp>
      <p:sp>
        <p:nvSpPr>
          <p:cNvPr id="80" name="Graphic 21">
            <a:extLst>
              <a:ext uri="{FF2B5EF4-FFF2-40B4-BE49-F238E27FC236}">
                <a16:creationId xmlns:a16="http://schemas.microsoft.com/office/drawing/2014/main" id="{FF5D67A0-F646-1245-8E73-D04C01DB83AA}"/>
              </a:ext>
            </a:extLst>
          </p:cNvPr>
          <p:cNvSpPr/>
          <p:nvPr/>
        </p:nvSpPr>
        <p:spPr>
          <a:xfrm>
            <a:off x="8381815" y="6944269"/>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Supply Plan Adjust-</a:t>
            </a:r>
            <a:r>
              <a:rPr lang="en-US" sz="2400" dirty="0" err="1">
                <a:solidFill>
                  <a:schemeClr val="bg1"/>
                </a:solidFill>
                <a:latin typeface="Arial" panose="020B0604020202020204" pitchFamily="34" charset="0"/>
                <a:cs typeface="Arial" panose="020B0604020202020204" pitchFamily="34" charset="0"/>
              </a:rPr>
              <a:t>ment</a:t>
            </a:r>
            <a:endParaRPr lang="en-US" sz="2400" dirty="0">
              <a:solidFill>
                <a:schemeClr val="bg1"/>
              </a:solidFill>
              <a:latin typeface="Arial" panose="020B0604020202020204" pitchFamily="34" charset="0"/>
              <a:cs typeface="Arial" panose="020B0604020202020204" pitchFamily="34" charset="0"/>
            </a:endParaRPr>
          </a:p>
        </p:txBody>
      </p:sp>
      <p:sp>
        <p:nvSpPr>
          <p:cNvPr id="81" name="Graphic 21">
            <a:extLst>
              <a:ext uri="{FF2B5EF4-FFF2-40B4-BE49-F238E27FC236}">
                <a16:creationId xmlns:a16="http://schemas.microsoft.com/office/drawing/2014/main" id="{DC2695D0-45D3-094D-A58B-9446DF6044E2}"/>
              </a:ext>
            </a:extLst>
          </p:cNvPr>
          <p:cNvSpPr/>
          <p:nvPr/>
        </p:nvSpPr>
        <p:spPr>
          <a:xfrm>
            <a:off x="10573940" y="6944269"/>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Tactical Collab</a:t>
            </a:r>
          </a:p>
        </p:txBody>
      </p:sp>
      <p:sp>
        <p:nvSpPr>
          <p:cNvPr id="33" name="Cube 32">
            <a:extLst>
              <a:ext uri="{FF2B5EF4-FFF2-40B4-BE49-F238E27FC236}">
                <a16:creationId xmlns:a16="http://schemas.microsoft.com/office/drawing/2014/main" id="{3E1B7309-AD16-454A-96DF-4DDF399EA05F}"/>
              </a:ext>
            </a:extLst>
          </p:cNvPr>
          <p:cNvSpPr/>
          <p:nvPr/>
        </p:nvSpPr>
        <p:spPr>
          <a:xfrm>
            <a:off x="1693561" y="8799492"/>
            <a:ext cx="744392" cy="1998899"/>
          </a:xfrm>
          <a:prstGeom prst="cub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r>
              <a:rPr lang="en-US" sz="2400" dirty="0">
                <a:solidFill>
                  <a:prstClr val="white"/>
                </a:solidFill>
                <a:latin typeface="Arial" panose="020B0604020202020204" pitchFamily="34" charset="0"/>
              </a:rPr>
              <a:t> </a:t>
            </a:r>
          </a:p>
        </p:txBody>
      </p:sp>
      <p:sp>
        <p:nvSpPr>
          <p:cNvPr id="34" name="TextBox 33">
            <a:extLst>
              <a:ext uri="{FF2B5EF4-FFF2-40B4-BE49-F238E27FC236}">
                <a16:creationId xmlns:a16="http://schemas.microsoft.com/office/drawing/2014/main" id="{1C60435B-A5C6-A248-915A-C79CED3C3976}"/>
              </a:ext>
            </a:extLst>
          </p:cNvPr>
          <p:cNvSpPr txBox="1"/>
          <p:nvPr/>
        </p:nvSpPr>
        <p:spPr>
          <a:xfrm rot="16200000" flipH="1">
            <a:off x="1017312" y="9604393"/>
            <a:ext cx="1885499"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SC Exec</a:t>
            </a:r>
          </a:p>
        </p:txBody>
      </p:sp>
      <p:sp>
        <p:nvSpPr>
          <p:cNvPr id="36" name="TextBox 35">
            <a:extLst>
              <a:ext uri="{FF2B5EF4-FFF2-40B4-BE49-F238E27FC236}">
                <a16:creationId xmlns:a16="http://schemas.microsoft.com/office/drawing/2014/main" id="{2881C87B-B634-CF47-A896-67D6B6A05ADF}"/>
              </a:ext>
            </a:extLst>
          </p:cNvPr>
          <p:cNvSpPr txBox="1"/>
          <p:nvPr/>
        </p:nvSpPr>
        <p:spPr>
          <a:xfrm>
            <a:off x="14245214" y="5505904"/>
            <a:ext cx="3916213" cy="1200329"/>
          </a:xfrm>
          <a:prstGeom prst="rect">
            <a:avLst/>
          </a:prstGeom>
          <a:noFill/>
        </p:spPr>
        <p:txBody>
          <a:bodyPr wrap="square" rtlCol="0">
            <a:spAutoFit/>
          </a:bodyPr>
          <a:lstStyle/>
          <a:p>
            <a:pPr defTabSz="1828778"/>
            <a:r>
              <a:rPr lang="en-US" sz="2400" dirty="0">
                <a:solidFill>
                  <a:schemeClr val="tx2"/>
                </a:solidFill>
                <a:latin typeface="Arial" panose="020B0604020202020204" pitchFamily="34" charset="0"/>
              </a:rPr>
              <a:t>Monthly consensus plan propagated as targets to be achieved  </a:t>
            </a:r>
          </a:p>
        </p:txBody>
      </p:sp>
      <p:sp>
        <p:nvSpPr>
          <p:cNvPr id="37" name="TextBox 36">
            <a:extLst>
              <a:ext uri="{FF2B5EF4-FFF2-40B4-BE49-F238E27FC236}">
                <a16:creationId xmlns:a16="http://schemas.microsoft.com/office/drawing/2014/main" id="{B912BCC9-643F-2847-81C3-3A649386E7EF}"/>
              </a:ext>
            </a:extLst>
          </p:cNvPr>
          <p:cNvSpPr txBox="1"/>
          <p:nvPr/>
        </p:nvSpPr>
        <p:spPr>
          <a:xfrm>
            <a:off x="14245215" y="7702293"/>
            <a:ext cx="4154349" cy="830997"/>
          </a:xfrm>
          <a:prstGeom prst="rect">
            <a:avLst/>
          </a:prstGeom>
          <a:noFill/>
        </p:spPr>
        <p:txBody>
          <a:bodyPr wrap="square" rtlCol="0">
            <a:spAutoFit/>
          </a:bodyPr>
          <a:lstStyle/>
          <a:p>
            <a:pPr defTabSz="1828778"/>
            <a:r>
              <a:rPr lang="en-US" sz="2400" dirty="0">
                <a:solidFill>
                  <a:schemeClr val="tx2"/>
                </a:solidFill>
                <a:latin typeface="Arial" panose="020B0604020202020204" pitchFamily="34" charset="0"/>
              </a:rPr>
              <a:t>Weekly/daily S&amp;OE plan exported to exec systems</a:t>
            </a:r>
          </a:p>
        </p:txBody>
      </p:sp>
      <p:sp>
        <p:nvSpPr>
          <p:cNvPr id="38" name="TextBox 37">
            <a:extLst>
              <a:ext uri="{FF2B5EF4-FFF2-40B4-BE49-F238E27FC236}">
                <a16:creationId xmlns:a16="http://schemas.microsoft.com/office/drawing/2014/main" id="{0A032E63-FAEF-A843-9EBE-884E3E2D3487}"/>
              </a:ext>
            </a:extLst>
          </p:cNvPr>
          <p:cNvSpPr txBox="1"/>
          <p:nvPr/>
        </p:nvSpPr>
        <p:spPr>
          <a:xfrm>
            <a:off x="14245213" y="3405621"/>
            <a:ext cx="4144336" cy="1200329"/>
          </a:xfrm>
          <a:prstGeom prst="rect">
            <a:avLst/>
          </a:prstGeom>
          <a:noFill/>
        </p:spPr>
        <p:txBody>
          <a:bodyPr wrap="square" rtlCol="0">
            <a:spAutoFit/>
          </a:bodyPr>
          <a:lstStyle/>
          <a:p>
            <a:pPr defTabSz="1828778"/>
            <a:r>
              <a:rPr lang="en-US" sz="2400" dirty="0">
                <a:solidFill>
                  <a:schemeClr val="tx2"/>
                </a:solidFill>
                <a:latin typeface="Arial" panose="020B0604020202020204" pitchFamily="34" charset="0"/>
              </a:rPr>
              <a:t>Annual contractual decisions propagated down as reference values</a:t>
            </a:r>
          </a:p>
        </p:txBody>
      </p:sp>
      <p:sp>
        <p:nvSpPr>
          <p:cNvPr id="39" name="Arrow: Down 3">
            <a:extLst>
              <a:ext uri="{FF2B5EF4-FFF2-40B4-BE49-F238E27FC236}">
                <a16:creationId xmlns:a16="http://schemas.microsoft.com/office/drawing/2014/main" id="{64331C87-11F9-3140-9C1E-739AA18DE96B}"/>
              </a:ext>
            </a:extLst>
          </p:cNvPr>
          <p:cNvSpPr/>
          <p:nvPr/>
        </p:nvSpPr>
        <p:spPr>
          <a:xfrm>
            <a:off x="12937312" y="3560891"/>
            <a:ext cx="1391920" cy="167006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40" name="TextBox 39">
            <a:extLst>
              <a:ext uri="{FF2B5EF4-FFF2-40B4-BE49-F238E27FC236}">
                <a16:creationId xmlns:a16="http://schemas.microsoft.com/office/drawing/2014/main" id="{83CE42F3-E936-3C4C-828E-586234DD3D68}"/>
              </a:ext>
            </a:extLst>
          </p:cNvPr>
          <p:cNvSpPr txBox="1"/>
          <p:nvPr/>
        </p:nvSpPr>
        <p:spPr>
          <a:xfrm rot="16200000">
            <a:off x="12670696" y="4089755"/>
            <a:ext cx="1872480" cy="420564"/>
          </a:xfrm>
          <a:prstGeom prst="rect">
            <a:avLst/>
          </a:prstGeom>
          <a:noFill/>
        </p:spPr>
        <p:txBody>
          <a:bodyPr wrap="square" rtlCol="0">
            <a:spAutoFit/>
          </a:bodyPr>
          <a:lstStyle/>
          <a:p>
            <a:pPr defTabSz="1828778"/>
            <a:r>
              <a:rPr lang="en-US" sz="2133" dirty="0">
                <a:solidFill>
                  <a:schemeClr val="bg1"/>
                </a:solidFill>
                <a:latin typeface="Arial" panose="020B0604020202020204" pitchFamily="34" charset="0"/>
              </a:rPr>
              <a:t>Reference</a:t>
            </a:r>
          </a:p>
        </p:txBody>
      </p:sp>
      <p:sp>
        <p:nvSpPr>
          <p:cNvPr id="45" name="TextBox 44">
            <a:extLst>
              <a:ext uri="{FF2B5EF4-FFF2-40B4-BE49-F238E27FC236}">
                <a16:creationId xmlns:a16="http://schemas.microsoft.com/office/drawing/2014/main" id="{679BD6C4-F5DB-9E49-8454-B0B51CEBD88E}"/>
              </a:ext>
            </a:extLst>
          </p:cNvPr>
          <p:cNvSpPr txBox="1"/>
          <p:nvPr/>
        </p:nvSpPr>
        <p:spPr>
          <a:xfrm>
            <a:off x="20232309" y="7702293"/>
            <a:ext cx="3218032" cy="1200329"/>
          </a:xfrm>
          <a:prstGeom prst="rect">
            <a:avLst/>
          </a:prstGeom>
          <a:noFill/>
        </p:spPr>
        <p:txBody>
          <a:bodyPr wrap="square" rtlCol="0">
            <a:spAutoFit/>
          </a:bodyPr>
          <a:lstStyle/>
          <a:p>
            <a:pPr defTabSz="1828778"/>
            <a:r>
              <a:rPr lang="en-US" sz="2400" dirty="0">
                <a:solidFill>
                  <a:schemeClr val="tx2"/>
                </a:solidFill>
                <a:latin typeface="Arial" panose="020B0604020202020204" pitchFamily="34" charset="0"/>
              </a:rPr>
              <a:t>Actuals monitored with minimal data latency</a:t>
            </a:r>
          </a:p>
        </p:txBody>
      </p:sp>
      <p:sp>
        <p:nvSpPr>
          <p:cNvPr id="51" name="TextBox 50">
            <a:extLst>
              <a:ext uri="{FF2B5EF4-FFF2-40B4-BE49-F238E27FC236}">
                <a16:creationId xmlns:a16="http://schemas.microsoft.com/office/drawing/2014/main" id="{4AFD55DE-B9DA-CB40-B3A2-39508F7E8B84}"/>
              </a:ext>
            </a:extLst>
          </p:cNvPr>
          <p:cNvSpPr txBox="1"/>
          <p:nvPr/>
        </p:nvSpPr>
        <p:spPr>
          <a:xfrm>
            <a:off x="20202559" y="5505905"/>
            <a:ext cx="3830595" cy="1569660"/>
          </a:xfrm>
          <a:prstGeom prst="rect">
            <a:avLst/>
          </a:prstGeom>
          <a:noFill/>
        </p:spPr>
        <p:txBody>
          <a:bodyPr wrap="square" rtlCol="0">
            <a:spAutoFit/>
          </a:bodyPr>
          <a:lstStyle/>
          <a:p>
            <a:pPr defTabSz="1828778"/>
            <a:r>
              <a:rPr lang="en-US" sz="2400" dirty="0">
                <a:solidFill>
                  <a:schemeClr val="tx2"/>
                </a:solidFill>
                <a:latin typeface="Arial" panose="020B0604020202020204" pitchFamily="34" charset="0"/>
              </a:rPr>
              <a:t>Exception models compute impact and propagate up based </a:t>
            </a:r>
            <a:br>
              <a:rPr lang="en-US" sz="2400" dirty="0">
                <a:solidFill>
                  <a:schemeClr val="tx2"/>
                </a:solidFill>
                <a:latin typeface="Arial" panose="020B0604020202020204" pitchFamily="34" charset="0"/>
              </a:rPr>
            </a:br>
            <a:r>
              <a:rPr lang="en-US" sz="2400" dirty="0">
                <a:solidFill>
                  <a:schemeClr val="tx2"/>
                </a:solidFill>
                <a:latin typeface="Arial" panose="020B0604020202020204" pitchFamily="34" charset="0"/>
              </a:rPr>
              <a:t>on decision rule book</a:t>
            </a:r>
          </a:p>
        </p:txBody>
      </p:sp>
      <p:sp>
        <p:nvSpPr>
          <p:cNvPr id="54" name="TextBox 53">
            <a:extLst>
              <a:ext uri="{FF2B5EF4-FFF2-40B4-BE49-F238E27FC236}">
                <a16:creationId xmlns:a16="http://schemas.microsoft.com/office/drawing/2014/main" id="{C04BF6B1-5A66-4C44-9797-F51242EAED90}"/>
              </a:ext>
            </a:extLst>
          </p:cNvPr>
          <p:cNvSpPr txBox="1"/>
          <p:nvPr/>
        </p:nvSpPr>
        <p:spPr>
          <a:xfrm>
            <a:off x="20232316" y="3405622"/>
            <a:ext cx="3830595" cy="1569660"/>
          </a:xfrm>
          <a:prstGeom prst="rect">
            <a:avLst/>
          </a:prstGeom>
          <a:noFill/>
        </p:spPr>
        <p:txBody>
          <a:bodyPr wrap="square" rtlCol="0">
            <a:spAutoFit/>
          </a:bodyPr>
          <a:lstStyle/>
          <a:p>
            <a:pPr defTabSz="1828778"/>
            <a:r>
              <a:rPr lang="en-US" sz="2400" dirty="0">
                <a:solidFill>
                  <a:schemeClr val="tx2"/>
                </a:solidFill>
                <a:latin typeface="Arial" panose="020B0604020202020204" pitchFamily="34" charset="0"/>
              </a:rPr>
              <a:t>Exception models compute impact and propagate up based </a:t>
            </a:r>
            <a:br>
              <a:rPr lang="en-US" sz="2400" dirty="0">
                <a:solidFill>
                  <a:schemeClr val="tx2"/>
                </a:solidFill>
                <a:latin typeface="Arial" panose="020B0604020202020204" pitchFamily="34" charset="0"/>
              </a:rPr>
            </a:br>
            <a:r>
              <a:rPr lang="en-US" sz="2400" dirty="0">
                <a:solidFill>
                  <a:schemeClr val="tx2"/>
                </a:solidFill>
                <a:latin typeface="Arial" panose="020B0604020202020204" pitchFamily="34" charset="0"/>
              </a:rPr>
              <a:t>on decision rulebook</a:t>
            </a:r>
          </a:p>
        </p:txBody>
      </p:sp>
      <p:cxnSp>
        <p:nvCxnSpPr>
          <p:cNvPr id="59" name="Straight Arrow Connector 58">
            <a:extLst>
              <a:ext uri="{FF2B5EF4-FFF2-40B4-BE49-F238E27FC236}">
                <a16:creationId xmlns:a16="http://schemas.microsoft.com/office/drawing/2014/main" id="{3DF4B2B0-BFEB-A44B-8B1D-67422F04D15D}"/>
              </a:ext>
            </a:extLst>
          </p:cNvPr>
          <p:cNvCxnSpPr>
            <a:cxnSpLocks/>
          </p:cNvCxnSpPr>
          <p:nvPr/>
        </p:nvCxnSpPr>
        <p:spPr>
          <a:xfrm flipV="1">
            <a:off x="14206431" y="5098653"/>
            <a:ext cx="4154349" cy="20352"/>
          </a:xfrm>
          <a:prstGeom prst="straightConnector1">
            <a:avLst/>
          </a:prstGeom>
          <a:ln>
            <a:solidFill>
              <a:srgbClr val="6C778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Cube 62">
            <a:extLst>
              <a:ext uri="{FF2B5EF4-FFF2-40B4-BE49-F238E27FC236}">
                <a16:creationId xmlns:a16="http://schemas.microsoft.com/office/drawing/2014/main" id="{18B22AD8-FDCA-8C4F-8F6C-9EBC60622044}"/>
              </a:ext>
            </a:extLst>
          </p:cNvPr>
          <p:cNvSpPr/>
          <p:nvPr/>
        </p:nvSpPr>
        <p:spPr>
          <a:xfrm>
            <a:off x="1713367" y="4791143"/>
            <a:ext cx="724589" cy="3997987"/>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64" name="Cube 63">
            <a:extLst>
              <a:ext uri="{FF2B5EF4-FFF2-40B4-BE49-F238E27FC236}">
                <a16:creationId xmlns:a16="http://schemas.microsoft.com/office/drawing/2014/main" id="{D0E37F33-9E7C-1D47-A412-6B8A7DBA229C}"/>
              </a:ext>
            </a:extLst>
          </p:cNvPr>
          <p:cNvSpPr/>
          <p:nvPr/>
        </p:nvSpPr>
        <p:spPr>
          <a:xfrm>
            <a:off x="1693561" y="2910744"/>
            <a:ext cx="744392" cy="1790443"/>
          </a:xfrm>
          <a:prstGeom prst="cub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r>
              <a:rPr lang="en-US" sz="2400" dirty="0">
                <a:solidFill>
                  <a:prstClr val="white"/>
                </a:solidFill>
                <a:latin typeface="Arial" panose="020B0604020202020204" pitchFamily="34" charset="0"/>
              </a:rPr>
              <a:t> </a:t>
            </a:r>
          </a:p>
        </p:txBody>
      </p:sp>
      <p:sp>
        <p:nvSpPr>
          <p:cNvPr id="65" name="TextBox 64">
            <a:extLst>
              <a:ext uri="{FF2B5EF4-FFF2-40B4-BE49-F238E27FC236}">
                <a16:creationId xmlns:a16="http://schemas.microsoft.com/office/drawing/2014/main" id="{B29A01E3-F2A3-0A47-814D-793A8CAF8F8D}"/>
              </a:ext>
            </a:extLst>
          </p:cNvPr>
          <p:cNvSpPr txBox="1"/>
          <p:nvPr/>
        </p:nvSpPr>
        <p:spPr>
          <a:xfrm rot="16200000" flipH="1">
            <a:off x="1008520" y="3647337"/>
            <a:ext cx="1903077"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Finance</a:t>
            </a:r>
          </a:p>
        </p:txBody>
      </p:sp>
      <p:sp>
        <p:nvSpPr>
          <p:cNvPr id="69" name="TextBox 68">
            <a:extLst>
              <a:ext uri="{FF2B5EF4-FFF2-40B4-BE49-F238E27FC236}">
                <a16:creationId xmlns:a16="http://schemas.microsoft.com/office/drawing/2014/main" id="{F8DE1C24-1074-8B48-8A8F-FFDA16959F8C}"/>
              </a:ext>
            </a:extLst>
          </p:cNvPr>
          <p:cNvSpPr txBox="1"/>
          <p:nvPr/>
        </p:nvSpPr>
        <p:spPr>
          <a:xfrm rot="16200000" flipH="1">
            <a:off x="262003" y="6446974"/>
            <a:ext cx="3396112" cy="523220"/>
          </a:xfrm>
          <a:prstGeom prst="rect">
            <a:avLst/>
          </a:prstGeom>
          <a:noFill/>
        </p:spPr>
        <p:txBody>
          <a:bodyPr wrap="square" rtlCol="0">
            <a:spAutoFit/>
          </a:bodyPr>
          <a:lstStyle/>
          <a:p>
            <a:pPr defTabSz="1828778"/>
            <a:r>
              <a:rPr lang="en-US" sz="2800" dirty="0">
                <a:solidFill>
                  <a:schemeClr val="bg1"/>
                </a:solidFill>
                <a:latin typeface="Arial" panose="020B0604020202020204" pitchFamily="34" charset="0"/>
              </a:rPr>
              <a:t>Supply Chain</a:t>
            </a:r>
          </a:p>
        </p:txBody>
      </p:sp>
      <p:sp>
        <p:nvSpPr>
          <p:cNvPr id="70" name="Graphic 21">
            <a:extLst>
              <a:ext uri="{FF2B5EF4-FFF2-40B4-BE49-F238E27FC236}">
                <a16:creationId xmlns:a16="http://schemas.microsoft.com/office/drawing/2014/main" id="{CC2BCF4B-4A7E-FB46-BF84-EDE7EC710E5C}"/>
              </a:ext>
            </a:extLst>
          </p:cNvPr>
          <p:cNvSpPr/>
          <p:nvPr/>
        </p:nvSpPr>
        <p:spPr>
          <a:xfrm>
            <a:off x="3997564" y="8964251"/>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Events</a:t>
            </a:r>
          </a:p>
        </p:txBody>
      </p:sp>
      <p:sp>
        <p:nvSpPr>
          <p:cNvPr id="82" name="Graphic 21">
            <a:extLst>
              <a:ext uri="{FF2B5EF4-FFF2-40B4-BE49-F238E27FC236}">
                <a16:creationId xmlns:a16="http://schemas.microsoft.com/office/drawing/2014/main" id="{DA4686EF-EF47-F64E-9AA8-643FBA9B0943}"/>
              </a:ext>
            </a:extLst>
          </p:cNvPr>
          <p:cNvSpPr/>
          <p:nvPr/>
        </p:nvSpPr>
        <p:spPr>
          <a:xfrm>
            <a:off x="6189690" y="8964251"/>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Dem</a:t>
            </a:r>
          </a:p>
          <a:p>
            <a:pPr algn="ctr"/>
            <a:r>
              <a:rPr lang="en-US" sz="2400" dirty="0">
                <a:solidFill>
                  <a:schemeClr val="bg1"/>
                </a:solidFill>
                <a:latin typeface="Arial" panose="020B0604020202020204" pitchFamily="34" charset="0"/>
                <a:cs typeface="Arial" panose="020B0604020202020204" pitchFamily="34" charset="0"/>
              </a:rPr>
              <a:t>Events</a:t>
            </a:r>
          </a:p>
        </p:txBody>
      </p:sp>
      <p:sp>
        <p:nvSpPr>
          <p:cNvPr id="83" name="Graphic 21">
            <a:extLst>
              <a:ext uri="{FF2B5EF4-FFF2-40B4-BE49-F238E27FC236}">
                <a16:creationId xmlns:a16="http://schemas.microsoft.com/office/drawing/2014/main" id="{F518D46C-B9CD-8941-8319-BBAFFD1111EB}"/>
              </a:ext>
            </a:extLst>
          </p:cNvPr>
          <p:cNvSpPr/>
          <p:nvPr/>
        </p:nvSpPr>
        <p:spPr>
          <a:xfrm>
            <a:off x="8381815" y="8964251"/>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Prod, </a:t>
            </a:r>
            <a:r>
              <a:rPr lang="en-US" sz="2400" dirty="0" err="1">
                <a:solidFill>
                  <a:schemeClr val="bg1"/>
                </a:solidFill>
                <a:latin typeface="Arial" panose="020B0604020202020204" pitchFamily="34" charset="0"/>
                <a:cs typeface="Arial" panose="020B0604020202020204" pitchFamily="34" charset="0"/>
              </a:rPr>
              <a:t>Dist</a:t>
            </a:r>
            <a:r>
              <a:rPr lang="en-US" sz="2400" dirty="0">
                <a:solidFill>
                  <a:schemeClr val="bg1"/>
                </a:solidFill>
                <a:latin typeface="Arial" panose="020B0604020202020204" pitchFamily="34" charset="0"/>
                <a:cs typeface="Arial" panose="020B0604020202020204" pitchFamily="34" charset="0"/>
              </a:rPr>
              <a:t> Events</a:t>
            </a:r>
          </a:p>
        </p:txBody>
      </p:sp>
      <p:sp>
        <p:nvSpPr>
          <p:cNvPr id="84" name="Graphic 21">
            <a:extLst>
              <a:ext uri="{FF2B5EF4-FFF2-40B4-BE49-F238E27FC236}">
                <a16:creationId xmlns:a16="http://schemas.microsoft.com/office/drawing/2014/main" id="{2A7AA36D-16EF-9F4A-B406-F1010AEC981C}"/>
              </a:ext>
            </a:extLst>
          </p:cNvPr>
          <p:cNvSpPr/>
          <p:nvPr/>
        </p:nvSpPr>
        <p:spPr>
          <a:xfrm>
            <a:off x="10573940" y="8964251"/>
            <a:ext cx="1932845" cy="1673856"/>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rtlCol="0" anchor="ctr"/>
          <a:lstStyle/>
          <a:p>
            <a:pPr algn="ctr"/>
            <a:r>
              <a:rPr lang="en-US" sz="2400" dirty="0">
                <a:solidFill>
                  <a:schemeClr val="bg1"/>
                </a:solidFill>
                <a:latin typeface="Arial" panose="020B0604020202020204" pitchFamily="34" charset="0"/>
                <a:cs typeface="Arial" panose="020B0604020202020204" pitchFamily="34" charset="0"/>
              </a:rPr>
              <a:t>Partner Events</a:t>
            </a:r>
          </a:p>
        </p:txBody>
      </p:sp>
      <p:sp>
        <p:nvSpPr>
          <p:cNvPr id="85" name="Arrow: Down 3">
            <a:extLst>
              <a:ext uri="{FF2B5EF4-FFF2-40B4-BE49-F238E27FC236}">
                <a16:creationId xmlns:a16="http://schemas.microsoft.com/office/drawing/2014/main" id="{C8331531-A8A1-204C-A294-2785D65724FF}"/>
              </a:ext>
            </a:extLst>
          </p:cNvPr>
          <p:cNvSpPr/>
          <p:nvPr/>
        </p:nvSpPr>
        <p:spPr>
          <a:xfrm>
            <a:off x="12937312" y="5629179"/>
            <a:ext cx="1391920" cy="167006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86" name="TextBox 85">
            <a:extLst>
              <a:ext uri="{FF2B5EF4-FFF2-40B4-BE49-F238E27FC236}">
                <a16:creationId xmlns:a16="http://schemas.microsoft.com/office/drawing/2014/main" id="{23CC80E9-AAAD-114F-953B-FCB2DEA8D8B3}"/>
              </a:ext>
            </a:extLst>
          </p:cNvPr>
          <p:cNvSpPr txBox="1"/>
          <p:nvPr/>
        </p:nvSpPr>
        <p:spPr>
          <a:xfrm rot="16200000">
            <a:off x="12850603" y="6140296"/>
            <a:ext cx="1512667" cy="420564"/>
          </a:xfrm>
          <a:prstGeom prst="rect">
            <a:avLst/>
          </a:prstGeom>
          <a:noFill/>
        </p:spPr>
        <p:txBody>
          <a:bodyPr wrap="square" rtlCol="0">
            <a:spAutoFit/>
          </a:bodyPr>
          <a:lstStyle/>
          <a:p>
            <a:pPr defTabSz="1828778"/>
            <a:r>
              <a:rPr lang="en-US" sz="2133" dirty="0">
                <a:solidFill>
                  <a:schemeClr val="bg1"/>
                </a:solidFill>
                <a:latin typeface="Arial" panose="020B0604020202020204" pitchFamily="34" charset="0"/>
              </a:rPr>
              <a:t>Target</a:t>
            </a:r>
          </a:p>
        </p:txBody>
      </p:sp>
      <p:sp>
        <p:nvSpPr>
          <p:cNvPr id="87" name="Arrow: Down 3">
            <a:extLst>
              <a:ext uri="{FF2B5EF4-FFF2-40B4-BE49-F238E27FC236}">
                <a16:creationId xmlns:a16="http://schemas.microsoft.com/office/drawing/2014/main" id="{57C236CE-59F2-AF43-BC11-A49A9FD9E1D8}"/>
              </a:ext>
            </a:extLst>
          </p:cNvPr>
          <p:cNvSpPr/>
          <p:nvPr/>
        </p:nvSpPr>
        <p:spPr>
          <a:xfrm>
            <a:off x="12937312" y="7688520"/>
            <a:ext cx="1391920" cy="167006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88" name="TextBox 87">
            <a:extLst>
              <a:ext uri="{FF2B5EF4-FFF2-40B4-BE49-F238E27FC236}">
                <a16:creationId xmlns:a16="http://schemas.microsoft.com/office/drawing/2014/main" id="{E482DC35-3B8D-3749-8372-EF779B26969E}"/>
              </a:ext>
            </a:extLst>
          </p:cNvPr>
          <p:cNvSpPr txBox="1"/>
          <p:nvPr/>
        </p:nvSpPr>
        <p:spPr>
          <a:xfrm rot="16200000">
            <a:off x="12805441" y="8190603"/>
            <a:ext cx="1602995" cy="420564"/>
          </a:xfrm>
          <a:prstGeom prst="rect">
            <a:avLst/>
          </a:prstGeom>
          <a:noFill/>
        </p:spPr>
        <p:txBody>
          <a:bodyPr wrap="square" rtlCol="0">
            <a:spAutoFit/>
          </a:bodyPr>
          <a:lstStyle/>
          <a:p>
            <a:pPr defTabSz="1828778"/>
            <a:r>
              <a:rPr lang="en-US" sz="2133" dirty="0">
                <a:solidFill>
                  <a:schemeClr val="bg1"/>
                </a:solidFill>
                <a:latin typeface="Arial" panose="020B0604020202020204" pitchFamily="34" charset="0"/>
              </a:rPr>
              <a:t>Target</a:t>
            </a:r>
          </a:p>
        </p:txBody>
      </p:sp>
      <p:cxnSp>
        <p:nvCxnSpPr>
          <p:cNvPr id="89" name="Straight Arrow Connector 88">
            <a:extLst>
              <a:ext uri="{FF2B5EF4-FFF2-40B4-BE49-F238E27FC236}">
                <a16:creationId xmlns:a16="http://schemas.microsoft.com/office/drawing/2014/main" id="{F729A187-8DFD-0D4D-B0D1-C5D99371FDD2}"/>
              </a:ext>
            </a:extLst>
          </p:cNvPr>
          <p:cNvCxnSpPr>
            <a:cxnSpLocks/>
          </p:cNvCxnSpPr>
          <p:nvPr/>
        </p:nvCxnSpPr>
        <p:spPr>
          <a:xfrm flipV="1">
            <a:off x="14206431" y="7200429"/>
            <a:ext cx="4154349" cy="20352"/>
          </a:xfrm>
          <a:prstGeom prst="straightConnector1">
            <a:avLst/>
          </a:prstGeom>
          <a:ln>
            <a:solidFill>
              <a:srgbClr val="6C778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66F23AD-D48F-2E40-B41A-DBFB81A74CE6}"/>
              </a:ext>
            </a:extLst>
          </p:cNvPr>
          <p:cNvCxnSpPr>
            <a:cxnSpLocks/>
          </p:cNvCxnSpPr>
          <p:nvPr/>
        </p:nvCxnSpPr>
        <p:spPr>
          <a:xfrm flipV="1">
            <a:off x="14206431" y="9289853"/>
            <a:ext cx="4154349" cy="20352"/>
          </a:xfrm>
          <a:prstGeom prst="straightConnector1">
            <a:avLst/>
          </a:prstGeom>
          <a:ln>
            <a:solidFill>
              <a:srgbClr val="6C778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Arrow: Down 3">
            <a:extLst>
              <a:ext uri="{FF2B5EF4-FFF2-40B4-BE49-F238E27FC236}">
                <a16:creationId xmlns:a16="http://schemas.microsoft.com/office/drawing/2014/main" id="{06C94D71-6125-6141-84E0-B9BC24023CBE}"/>
              </a:ext>
            </a:extLst>
          </p:cNvPr>
          <p:cNvSpPr/>
          <p:nvPr/>
        </p:nvSpPr>
        <p:spPr>
          <a:xfrm rot="10800000">
            <a:off x="18855227" y="3560891"/>
            <a:ext cx="1391920" cy="167006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92" name="TextBox 91">
            <a:extLst>
              <a:ext uri="{FF2B5EF4-FFF2-40B4-BE49-F238E27FC236}">
                <a16:creationId xmlns:a16="http://schemas.microsoft.com/office/drawing/2014/main" id="{E3ADBDB8-A3FD-DC43-80A6-A2881C2E3A5D}"/>
              </a:ext>
            </a:extLst>
          </p:cNvPr>
          <p:cNvSpPr txBox="1"/>
          <p:nvPr/>
        </p:nvSpPr>
        <p:spPr>
          <a:xfrm rot="16200000">
            <a:off x="18588611" y="4286851"/>
            <a:ext cx="1872480" cy="420564"/>
          </a:xfrm>
          <a:prstGeom prst="rect">
            <a:avLst/>
          </a:prstGeom>
          <a:noFill/>
        </p:spPr>
        <p:txBody>
          <a:bodyPr wrap="square" rtlCol="0">
            <a:spAutoFit/>
          </a:bodyPr>
          <a:lstStyle/>
          <a:p>
            <a:pPr defTabSz="1828778"/>
            <a:r>
              <a:rPr lang="en-US" sz="2133" dirty="0">
                <a:solidFill>
                  <a:schemeClr val="bg1"/>
                </a:solidFill>
                <a:latin typeface="Arial" panose="020B0604020202020204" pitchFamily="34" charset="0"/>
              </a:rPr>
              <a:t>Impact</a:t>
            </a:r>
          </a:p>
        </p:txBody>
      </p:sp>
      <p:sp>
        <p:nvSpPr>
          <p:cNvPr id="93" name="Arrow: Down 3">
            <a:extLst>
              <a:ext uri="{FF2B5EF4-FFF2-40B4-BE49-F238E27FC236}">
                <a16:creationId xmlns:a16="http://schemas.microsoft.com/office/drawing/2014/main" id="{02C3DB09-E24C-844B-8BC2-5B433360A83E}"/>
              </a:ext>
            </a:extLst>
          </p:cNvPr>
          <p:cNvSpPr/>
          <p:nvPr/>
        </p:nvSpPr>
        <p:spPr>
          <a:xfrm rot="10800000">
            <a:off x="18855227" y="5629179"/>
            <a:ext cx="1391920" cy="167006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94" name="TextBox 93">
            <a:extLst>
              <a:ext uri="{FF2B5EF4-FFF2-40B4-BE49-F238E27FC236}">
                <a16:creationId xmlns:a16="http://schemas.microsoft.com/office/drawing/2014/main" id="{8E69E229-0EC6-514A-857E-C1067A2E5944}"/>
              </a:ext>
            </a:extLst>
          </p:cNvPr>
          <p:cNvSpPr txBox="1"/>
          <p:nvPr/>
        </p:nvSpPr>
        <p:spPr>
          <a:xfrm rot="16200000">
            <a:off x="18768517" y="6337390"/>
            <a:ext cx="1512667" cy="420564"/>
          </a:xfrm>
          <a:prstGeom prst="rect">
            <a:avLst/>
          </a:prstGeom>
          <a:noFill/>
        </p:spPr>
        <p:txBody>
          <a:bodyPr wrap="square" rtlCol="0">
            <a:spAutoFit/>
          </a:bodyPr>
          <a:lstStyle/>
          <a:p>
            <a:pPr defTabSz="1828778"/>
            <a:r>
              <a:rPr lang="en-US" sz="2133" dirty="0">
                <a:solidFill>
                  <a:schemeClr val="bg1"/>
                </a:solidFill>
                <a:latin typeface="Arial" panose="020B0604020202020204" pitchFamily="34" charset="0"/>
              </a:rPr>
              <a:t>Impact</a:t>
            </a:r>
          </a:p>
        </p:txBody>
      </p:sp>
      <p:sp>
        <p:nvSpPr>
          <p:cNvPr id="95" name="Arrow: Down 3">
            <a:extLst>
              <a:ext uri="{FF2B5EF4-FFF2-40B4-BE49-F238E27FC236}">
                <a16:creationId xmlns:a16="http://schemas.microsoft.com/office/drawing/2014/main" id="{3297936B-EF5A-114D-9FD1-9FA269EBEE70}"/>
              </a:ext>
            </a:extLst>
          </p:cNvPr>
          <p:cNvSpPr/>
          <p:nvPr/>
        </p:nvSpPr>
        <p:spPr>
          <a:xfrm rot="10800000">
            <a:off x="18855227" y="7688520"/>
            <a:ext cx="1391920" cy="167006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endParaRPr lang="en-US" sz="3600" dirty="0">
              <a:solidFill>
                <a:prstClr val="white"/>
              </a:solidFill>
              <a:latin typeface="Arial" panose="020B0604020202020204" pitchFamily="34" charset="0"/>
            </a:endParaRPr>
          </a:p>
        </p:txBody>
      </p:sp>
      <p:sp>
        <p:nvSpPr>
          <p:cNvPr id="96" name="TextBox 95">
            <a:extLst>
              <a:ext uri="{FF2B5EF4-FFF2-40B4-BE49-F238E27FC236}">
                <a16:creationId xmlns:a16="http://schemas.microsoft.com/office/drawing/2014/main" id="{B38F6320-AD72-6945-AC37-28C4E6F09B1C}"/>
              </a:ext>
            </a:extLst>
          </p:cNvPr>
          <p:cNvSpPr txBox="1"/>
          <p:nvPr/>
        </p:nvSpPr>
        <p:spPr>
          <a:xfrm rot="16200000">
            <a:off x="18723356" y="8387694"/>
            <a:ext cx="1602995" cy="420564"/>
          </a:xfrm>
          <a:prstGeom prst="rect">
            <a:avLst/>
          </a:prstGeom>
          <a:noFill/>
        </p:spPr>
        <p:txBody>
          <a:bodyPr wrap="square" rtlCol="0">
            <a:spAutoFit/>
          </a:bodyPr>
          <a:lstStyle/>
          <a:p>
            <a:pPr defTabSz="1828778"/>
            <a:r>
              <a:rPr lang="en-US" sz="2133" dirty="0">
                <a:solidFill>
                  <a:schemeClr val="bg1"/>
                </a:solidFill>
                <a:latin typeface="Arial" panose="020B0604020202020204" pitchFamily="34" charset="0"/>
              </a:rPr>
              <a:t>Actuals</a:t>
            </a:r>
          </a:p>
        </p:txBody>
      </p:sp>
      <p:sp>
        <p:nvSpPr>
          <p:cNvPr id="3" name="Rectangle 2">
            <a:extLst>
              <a:ext uri="{FF2B5EF4-FFF2-40B4-BE49-F238E27FC236}">
                <a16:creationId xmlns:a16="http://schemas.microsoft.com/office/drawing/2014/main" id="{F2BBDB8E-2BCA-4B42-8530-7A2787AAA9D9}"/>
              </a:ext>
            </a:extLst>
          </p:cNvPr>
          <p:cNvSpPr/>
          <p:nvPr/>
        </p:nvSpPr>
        <p:spPr>
          <a:xfrm>
            <a:off x="14245213" y="2081278"/>
            <a:ext cx="3755136" cy="93699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r>
              <a:rPr lang="en-US" sz="2133" dirty="0">
                <a:solidFill>
                  <a:schemeClr val="tx2"/>
                </a:solidFill>
                <a:latin typeface="Verdana" panose="020B0604030504040204" pitchFamily="34" charset="0"/>
                <a:ea typeface="Verdana" panose="020B0604030504040204" pitchFamily="34" charset="0"/>
                <a:cs typeface="Verdana" panose="020B0604030504040204" pitchFamily="34" charset="0"/>
              </a:rPr>
              <a:t>Scheduled planning </a:t>
            </a:r>
            <a:br>
              <a:rPr lang="en-US" sz="2133"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2133" dirty="0">
                <a:solidFill>
                  <a:schemeClr val="tx2"/>
                </a:solidFill>
                <a:latin typeface="Verdana" panose="020B0604030504040204" pitchFamily="34" charset="0"/>
                <a:ea typeface="Verdana" panose="020B0604030504040204" pitchFamily="34" charset="0"/>
                <a:cs typeface="Verdana" panose="020B0604030504040204" pitchFamily="34" charset="0"/>
              </a:rPr>
              <a:t>process</a:t>
            </a:r>
          </a:p>
        </p:txBody>
      </p:sp>
      <p:sp>
        <p:nvSpPr>
          <p:cNvPr id="97" name="Rectangle 96">
            <a:extLst>
              <a:ext uri="{FF2B5EF4-FFF2-40B4-BE49-F238E27FC236}">
                <a16:creationId xmlns:a16="http://schemas.microsoft.com/office/drawing/2014/main" id="{97DFA044-C9D9-624C-9146-67ECDFE8B8A2}"/>
              </a:ext>
            </a:extLst>
          </p:cNvPr>
          <p:cNvSpPr/>
          <p:nvPr/>
        </p:nvSpPr>
        <p:spPr>
          <a:xfrm>
            <a:off x="19551187" y="2092387"/>
            <a:ext cx="3757163" cy="93699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78"/>
            <a:r>
              <a:rPr lang="en-US" sz="2133" dirty="0">
                <a:solidFill>
                  <a:schemeClr val="tx2"/>
                </a:solidFill>
                <a:latin typeface="Verdana" panose="020B0604030504040204" pitchFamily="34" charset="0"/>
                <a:ea typeface="Verdana" panose="020B0604030504040204" pitchFamily="34" charset="0"/>
                <a:cs typeface="Verdana" panose="020B0604030504040204" pitchFamily="34" charset="0"/>
              </a:rPr>
              <a:t>Continuous monitoring and planning </a:t>
            </a:r>
          </a:p>
        </p:txBody>
      </p:sp>
      <p:grpSp>
        <p:nvGrpSpPr>
          <p:cNvPr id="4" name="Group 3">
            <a:extLst>
              <a:ext uri="{FF2B5EF4-FFF2-40B4-BE49-F238E27FC236}">
                <a16:creationId xmlns:a16="http://schemas.microsoft.com/office/drawing/2014/main" id="{7A8E1230-F083-F841-AEFA-059C14F9C94C}"/>
              </a:ext>
            </a:extLst>
          </p:cNvPr>
          <p:cNvGrpSpPr/>
          <p:nvPr/>
        </p:nvGrpSpPr>
        <p:grpSpPr>
          <a:xfrm>
            <a:off x="4560767" y="10938672"/>
            <a:ext cx="6615480" cy="2095232"/>
            <a:chOff x="2045424" y="4102002"/>
            <a:chExt cx="2480805" cy="785712"/>
          </a:xfrm>
        </p:grpSpPr>
        <p:cxnSp>
          <p:nvCxnSpPr>
            <p:cNvPr id="98" name="Straight Connector 97">
              <a:extLst>
                <a:ext uri="{FF2B5EF4-FFF2-40B4-BE49-F238E27FC236}">
                  <a16:creationId xmlns:a16="http://schemas.microsoft.com/office/drawing/2014/main" id="{895EEE22-1A42-CF46-A253-7EDCAB920677}"/>
                </a:ext>
              </a:extLst>
            </p:cNvPr>
            <p:cNvCxnSpPr>
              <a:cxnSpLocks/>
            </p:cNvCxnSpPr>
            <p:nvPr/>
          </p:nvCxnSpPr>
          <p:spPr>
            <a:xfrm>
              <a:off x="2603442" y="4377074"/>
              <a:ext cx="0" cy="34933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392EEDE1-0D6E-7D46-9184-65FACAE6C551}"/>
                </a:ext>
              </a:extLst>
            </p:cNvPr>
            <p:cNvCxnSpPr>
              <a:cxnSpLocks/>
            </p:cNvCxnSpPr>
            <p:nvPr/>
          </p:nvCxnSpPr>
          <p:spPr>
            <a:xfrm>
              <a:off x="3092646" y="4377074"/>
              <a:ext cx="0" cy="34933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B3B8D4F3-C7D9-9546-B72B-200712FA0C33}"/>
                </a:ext>
              </a:extLst>
            </p:cNvPr>
            <p:cNvCxnSpPr>
              <a:cxnSpLocks/>
            </p:cNvCxnSpPr>
            <p:nvPr/>
          </p:nvCxnSpPr>
          <p:spPr>
            <a:xfrm>
              <a:off x="3581850" y="4377074"/>
              <a:ext cx="0" cy="34933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8C3C1B77-8EE7-564C-920E-00581C87BA9B}"/>
                </a:ext>
              </a:extLst>
            </p:cNvPr>
            <p:cNvCxnSpPr>
              <a:cxnSpLocks/>
            </p:cNvCxnSpPr>
            <p:nvPr/>
          </p:nvCxnSpPr>
          <p:spPr>
            <a:xfrm>
              <a:off x="4071054" y="4377074"/>
              <a:ext cx="0" cy="349333"/>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EC0E4587-6282-7D42-B301-FAFA0F27626F}"/>
                </a:ext>
              </a:extLst>
            </p:cNvPr>
            <p:cNvCxnSpPr>
              <a:cxnSpLocks/>
              <a:endCxn id="125" idx="0"/>
            </p:cNvCxnSpPr>
            <p:nvPr/>
          </p:nvCxnSpPr>
          <p:spPr>
            <a:xfrm>
              <a:off x="2358989" y="4377074"/>
              <a:ext cx="0" cy="139021"/>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174D6A16-BD3B-FA46-B833-140745F94433}"/>
                </a:ext>
              </a:extLst>
            </p:cNvPr>
            <p:cNvCxnSpPr>
              <a:cxnSpLocks/>
            </p:cNvCxnSpPr>
            <p:nvPr/>
          </p:nvCxnSpPr>
          <p:spPr>
            <a:xfrm>
              <a:off x="2859474" y="4377074"/>
              <a:ext cx="0" cy="139021"/>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94B074F9-1DAA-3C44-876A-9C09C95BC216}"/>
                </a:ext>
              </a:extLst>
            </p:cNvPr>
            <p:cNvCxnSpPr>
              <a:cxnSpLocks/>
            </p:cNvCxnSpPr>
            <p:nvPr/>
          </p:nvCxnSpPr>
          <p:spPr>
            <a:xfrm>
              <a:off x="3348678" y="4377074"/>
              <a:ext cx="0" cy="139021"/>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DC000E83-4B8C-2C4F-9141-7B223BC4B2BC}"/>
                </a:ext>
              </a:extLst>
            </p:cNvPr>
            <p:cNvCxnSpPr>
              <a:cxnSpLocks/>
            </p:cNvCxnSpPr>
            <p:nvPr/>
          </p:nvCxnSpPr>
          <p:spPr>
            <a:xfrm>
              <a:off x="3837882" y="4377074"/>
              <a:ext cx="0" cy="139021"/>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7DA71F2-B290-6B45-BA55-D4B695BD7917}"/>
                </a:ext>
              </a:extLst>
            </p:cNvPr>
            <p:cNvCxnSpPr>
              <a:cxnSpLocks/>
            </p:cNvCxnSpPr>
            <p:nvPr/>
          </p:nvCxnSpPr>
          <p:spPr>
            <a:xfrm>
              <a:off x="4327086" y="4377074"/>
              <a:ext cx="0" cy="139021"/>
            </a:xfrm>
            <a:prstGeom prst="line">
              <a:avLst/>
            </a:prstGeom>
            <a:ln w="3175">
              <a:solidFill>
                <a:srgbClr val="6C778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7" name="Can 106">
              <a:extLst>
                <a:ext uri="{FF2B5EF4-FFF2-40B4-BE49-F238E27FC236}">
                  <a16:creationId xmlns:a16="http://schemas.microsoft.com/office/drawing/2014/main" id="{E8BAF184-4434-7D45-BF89-FB21CBFA672E}"/>
                </a:ext>
              </a:extLst>
            </p:cNvPr>
            <p:cNvSpPr/>
            <p:nvPr/>
          </p:nvSpPr>
          <p:spPr>
            <a:xfrm>
              <a:off x="2157679" y="4496180"/>
              <a:ext cx="409575" cy="161336"/>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08" name="Can 107">
              <a:extLst>
                <a:ext uri="{FF2B5EF4-FFF2-40B4-BE49-F238E27FC236}">
                  <a16:creationId xmlns:a16="http://schemas.microsoft.com/office/drawing/2014/main" id="{DBC10FC5-2DCA-7C40-BCEB-5109E0B7BDB9}"/>
                </a:ext>
              </a:extLst>
            </p:cNvPr>
            <p:cNvSpPr/>
            <p:nvPr/>
          </p:nvSpPr>
          <p:spPr>
            <a:xfrm>
              <a:off x="2647423" y="4496180"/>
              <a:ext cx="409575" cy="161336"/>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09" name="Can 108">
              <a:extLst>
                <a:ext uri="{FF2B5EF4-FFF2-40B4-BE49-F238E27FC236}">
                  <a16:creationId xmlns:a16="http://schemas.microsoft.com/office/drawing/2014/main" id="{EFDC1634-19A2-7544-92E0-389DA574B8C5}"/>
                </a:ext>
              </a:extLst>
            </p:cNvPr>
            <p:cNvSpPr/>
            <p:nvPr/>
          </p:nvSpPr>
          <p:spPr>
            <a:xfrm>
              <a:off x="3137167" y="4496180"/>
              <a:ext cx="409575" cy="161336"/>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0" name="Can 109">
              <a:extLst>
                <a:ext uri="{FF2B5EF4-FFF2-40B4-BE49-F238E27FC236}">
                  <a16:creationId xmlns:a16="http://schemas.microsoft.com/office/drawing/2014/main" id="{1FD08AEB-D4AD-5A46-B59F-8A7D8B54ACE7}"/>
                </a:ext>
              </a:extLst>
            </p:cNvPr>
            <p:cNvSpPr/>
            <p:nvPr/>
          </p:nvSpPr>
          <p:spPr>
            <a:xfrm>
              <a:off x="3626911" y="4496180"/>
              <a:ext cx="409575" cy="161336"/>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1" name="Can 110">
              <a:extLst>
                <a:ext uri="{FF2B5EF4-FFF2-40B4-BE49-F238E27FC236}">
                  <a16:creationId xmlns:a16="http://schemas.microsoft.com/office/drawing/2014/main" id="{7FB6A373-A1CE-5B48-A6D6-71DC59E2A376}"/>
                </a:ext>
              </a:extLst>
            </p:cNvPr>
            <p:cNvSpPr/>
            <p:nvPr/>
          </p:nvSpPr>
          <p:spPr>
            <a:xfrm>
              <a:off x="4116654" y="4496180"/>
              <a:ext cx="409575" cy="161336"/>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2" name="Can 111">
              <a:extLst>
                <a:ext uri="{FF2B5EF4-FFF2-40B4-BE49-F238E27FC236}">
                  <a16:creationId xmlns:a16="http://schemas.microsoft.com/office/drawing/2014/main" id="{001B28BC-8E1F-DE42-B517-2123DBA0917A}"/>
                </a:ext>
              </a:extLst>
            </p:cNvPr>
            <p:cNvSpPr/>
            <p:nvPr/>
          </p:nvSpPr>
          <p:spPr>
            <a:xfrm>
              <a:off x="2399773" y="4721605"/>
              <a:ext cx="409575" cy="161336"/>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3" name="Can 112">
              <a:extLst>
                <a:ext uri="{FF2B5EF4-FFF2-40B4-BE49-F238E27FC236}">
                  <a16:creationId xmlns:a16="http://schemas.microsoft.com/office/drawing/2014/main" id="{86A8C0FE-2879-0F47-98B7-F5D2365EFDDE}"/>
                </a:ext>
              </a:extLst>
            </p:cNvPr>
            <p:cNvSpPr/>
            <p:nvPr/>
          </p:nvSpPr>
          <p:spPr>
            <a:xfrm>
              <a:off x="2889517" y="4721605"/>
              <a:ext cx="409575" cy="161336"/>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4" name="Can 113">
              <a:extLst>
                <a:ext uri="{FF2B5EF4-FFF2-40B4-BE49-F238E27FC236}">
                  <a16:creationId xmlns:a16="http://schemas.microsoft.com/office/drawing/2014/main" id="{D27F14EE-4CCB-B94B-9B41-2396D1182E0A}"/>
                </a:ext>
              </a:extLst>
            </p:cNvPr>
            <p:cNvSpPr/>
            <p:nvPr/>
          </p:nvSpPr>
          <p:spPr>
            <a:xfrm>
              <a:off x="3379261" y="4721605"/>
              <a:ext cx="409575" cy="161336"/>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5" name="Can 114">
              <a:extLst>
                <a:ext uri="{FF2B5EF4-FFF2-40B4-BE49-F238E27FC236}">
                  <a16:creationId xmlns:a16="http://schemas.microsoft.com/office/drawing/2014/main" id="{11408233-5E00-6C49-B1D8-9CE61ABA9675}"/>
                </a:ext>
              </a:extLst>
            </p:cNvPr>
            <p:cNvSpPr/>
            <p:nvPr/>
          </p:nvSpPr>
          <p:spPr>
            <a:xfrm>
              <a:off x="3869004" y="4721605"/>
              <a:ext cx="409575" cy="161336"/>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16" name="Rectangle 115">
              <a:extLst>
                <a:ext uri="{FF2B5EF4-FFF2-40B4-BE49-F238E27FC236}">
                  <a16:creationId xmlns:a16="http://schemas.microsoft.com/office/drawing/2014/main" id="{45E4F6D8-3142-3547-8BBB-3A31A683FAC3}"/>
                </a:ext>
              </a:extLst>
            </p:cNvPr>
            <p:cNvSpPr/>
            <p:nvPr/>
          </p:nvSpPr>
          <p:spPr>
            <a:xfrm>
              <a:off x="2133653" y="4340015"/>
              <a:ext cx="2386149" cy="74489"/>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tx2"/>
                  </a:solidFill>
                  <a:latin typeface="Arial" panose="020B0604020202020204" pitchFamily="34" charset="0"/>
                  <a:ea typeface="Verdana" charset="0"/>
                  <a:cs typeface="Arial" panose="020B0604020202020204" pitchFamily="34" charset="0"/>
                </a:rPr>
                <a:t>Customer EDW</a:t>
              </a:r>
            </a:p>
          </p:txBody>
        </p:sp>
        <p:pic>
          <p:nvPicPr>
            <p:cNvPr id="117" name="Picture 116">
              <a:extLst>
                <a:ext uri="{FF2B5EF4-FFF2-40B4-BE49-F238E27FC236}">
                  <a16:creationId xmlns:a16="http://schemas.microsoft.com/office/drawing/2014/main" id="{A32C4693-640F-1340-A252-91EF4A9FEA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60048" y="4771057"/>
              <a:ext cx="92071" cy="91332"/>
            </a:xfrm>
            <a:prstGeom prst="ellipse">
              <a:avLst/>
            </a:prstGeom>
          </p:spPr>
        </p:pic>
        <p:sp>
          <p:nvSpPr>
            <p:cNvPr id="118" name="TextBox 117">
              <a:extLst>
                <a:ext uri="{FF2B5EF4-FFF2-40B4-BE49-F238E27FC236}">
                  <a16:creationId xmlns:a16="http://schemas.microsoft.com/office/drawing/2014/main" id="{C022C02F-5AF0-1248-8C2E-FB06EA2F458F}"/>
                </a:ext>
              </a:extLst>
            </p:cNvPr>
            <p:cNvSpPr txBox="1"/>
            <p:nvPr/>
          </p:nvSpPr>
          <p:spPr>
            <a:xfrm>
              <a:off x="2045424" y="4102002"/>
              <a:ext cx="2096747" cy="157712"/>
            </a:xfrm>
            <a:prstGeom prst="rect">
              <a:avLst/>
            </a:prstGeom>
            <a:noFill/>
          </p:spPr>
          <p:txBody>
            <a:bodyPr wrap="square" rtlCol="0">
              <a:spAutoFit/>
            </a:bodyPr>
            <a:lstStyle/>
            <a:p>
              <a:pPr defTabSz="1828778"/>
              <a:r>
                <a:rPr lang="en-US" sz="2133" dirty="0">
                  <a:solidFill>
                    <a:srgbClr val="6C7782"/>
                  </a:solidFill>
                  <a:latin typeface="Arial" panose="020B0604020202020204" pitchFamily="34" charset="0"/>
                </a:rPr>
                <a:t>Customer EDW</a:t>
              </a:r>
            </a:p>
          </p:txBody>
        </p:sp>
        <p:pic>
          <p:nvPicPr>
            <p:cNvPr id="119" name="Picture 118" descr="A close up of a sign&#10;&#10;Description automatically generated">
              <a:extLst>
                <a:ext uri="{FF2B5EF4-FFF2-40B4-BE49-F238E27FC236}">
                  <a16:creationId xmlns:a16="http://schemas.microsoft.com/office/drawing/2014/main" id="{9D856E89-F8A0-C64D-BC8D-3ADEA68F1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6876" y="4556574"/>
              <a:ext cx="174079" cy="86336"/>
            </a:xfrm>
            <a:prstGeom prst="rect">
              <a:avLst/>
            </a:prstGeom>
          </p:spPr>
        </p:pic>
        <p:pic>
          <p:nvPicPr>
            <p:cNvPr id="120" name="Picture 119">
              <a:extLst>
                <a:ext uri="{FF2B5EF4-FFF2-40B4-BE49-F238E27FC236}">
                  <a16:creationId xmlns:a16="http://schemas.microsoft.com/office/drawing/2014/main" id="{4F5BCC0C-9910-904C-8FEE-B0A7CBF447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4519" y="4777407"/>
              <a:ext cx="220081" cy="85403"/>
            </a:xfrm>
            <a:prstGeom prst="rect">
              <a:avLst/>
            </a:prstGeom>
          </p:spPr>
        </p:pic>
        <p:pic>
          <p:nvPicPr>
            <p:cNvPr id="121" name="Picture 120" descr="A close up of a logo&#10;&#10;Description automatically generated">
              <a:extLst>
                <a:ext uri="{FF2B5EF4-FFF2-40B4-BE49-F238E27FC236}">
                  <a16:creationId xmlns:a16="http://schemas.microsoft.com/office/drawing/2014/main" id="{7CEC1BEA-8703-2D4D-9580-88BD18FA429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81469" y="4550273"/>
              <a:ext cx="140491" cy="94674"/>
            </a:xfrm>
            <a:prstGeom prst="rect">
              <a:avLst/>
            </a:prstGeom>
          </p:spPr>
        </p:pic>
        <p:pic>
          <p:nvPicPr>
            <p:cNvPr id="122" name="Picture 121">
              <a:extLst>
                <a:ext uri="{FF2B5EF4-FFF2-40B4-BE49-F238E27FC236}">
                  <a16:creationId xmlns:a16="http://schemas.microsoft.com/office/drawing/2014/main" id="{E1B69A40-4E16-BA47-BCAD-E7BCAF96566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23946" y="4777407"/>
              <a:ext cx="146950" cy="91332"/>
            </a:xfrm>
            <a:prstGeom prst="rect">
              <a:avLst/>
            </a:prstGeom>
          </p:spPr>
        </p:pic>
        <p:pic>
          <p:nvPicPr>
            <p:cNvPr id="123" name="Picture 122">
              <a:extLst>
                <a:ext uri="{FF2B5EF4-FFF2-40B4-BE49-F238E27FC236}">
                  <a16:creationId xmlns:a16="http://schemas.microsoft.com/office/drawing/2014/main" id="{C1EC45AB-8C4F-C844-A9CF-DB54F92BA4F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64476" y="4778566"/>
              <a:ext cx="219002" cy="81676"/>
            </a:xfrm>
            <a:prstGeom prst="rect">
              <a:avLst/>
            </a:prstGeom>
          </p:spPr>
        </p:pic>
        <p:pic>
          <p:nvPicPr>
            <p:cNvPr id="124" name="Picture 123" descr="A red and white sign&#10;&#10;Description automatically generated">
              <a:extLst>
                <a:ext uri="{FF2B5EF4-FFF2-40B4-BE49-F238E27FC236}">
                  <a16:creationId xmlns:a16="http://schemas.microsoft.com/office/drawing/2014/main" id="{83517DDE-C647-EA4C-9CA6-937C3F78E2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65529" y="4553361"/>
              <a:ext cx="311824" cy="77956"/>
            </a:xfrm>
            <a:prstGeom prst="rect">
              <a:avLst/>
            </a:prstGeom>
          </p:spPr>
        </p:pic>
        <p:pic>
          <p:nvPicPr>
            <p:cNvPr id="125" name="Picture 124">
              <a:extLst>
                <a:ext uri="{FF2B5EF4-FFF2-40B4-BE49-F238E27FC236}">
                  <a16:creationId xmlns:a16="http://schemas.microsoft.com/office/drawing/2014/main" id="{91DA9D3C-E76B-DF45-9929-7D9207F6D3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90415" y="4516095"/>
              <a:ext cx="337148" cy="141421"/>
            </a:xfrm>
            <a:prstGeom prst="rect">
              <a:avLst/>
            </a:prstGeom>
          </p:spPr>
        </p:pic>
        <p:pic>
          <p:nvPicPr>
            <p:cNvPr id="126" name="Picture 125" descr="A close up of a sign&#10;&#10;Description automatically generated">
              <a:extLst>
                <a:ext uri="{FF2B5EF4-FFF2-40B4-BE49-F238E27FC236}">
                  <a16:creationId xmlns:a16="http://schemas.microsoft.com/office/drawing/2014/main" id="{F0107C99-6A55-D549-BF4D-7857EFF38D7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80362" y="4532095"/>
              <a:ext cx="320677" cy="107721"/>
            </a:xfrm>
            <a:prstGeom prst="rect">
              <a:avLst/>
            </a:prstGeom>
          </p:spPr>
        </p:pic>
        <p:pic>
          <p:nvPicPr>
            <p:cNvPr id="127" name="Graphic 126">
              <a:extLst>
                <a:ext uri="{FF2B5EF4-FFF2-40B4-BE49-F238E27FC236}">
                  <a16:creationId xmlns:a16="http://schemas.microsoft.com/office/drawing/2014/main" id="{FF75021F-D407-714A-8464-A3BFADFB1A9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40330" y="4763185"/>
              <a:ext cx="119756" cy="119756"/>
            </a:xfrm>
            <a:prstGeom prst="rect">
              <a:avLst/>
            </a:prstGeom>
          </p:spPr>
        </p:pic>
        <p:pic>
          <p:nvPicPr>
            <p:cNvPr id="128" name="Graphic 127">
              <a:extLst>
                <a:ext uri="{FF2B5EF4-FFF2-40B4-BE49-F238E27FC236}">
                  <a16:creationId xmlns:a16="http://schemas.microsoft.com/office/drawing/2014/main" id="{D030A863-6D99-C54A-8FA8-D8476AE8C90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037538" y="4767958"/>
              <a:ext cx="119756" cy="119756"/>
            </a:xfrm>
            <a:prstGeom prst="rect">
              <a:avLst/>
            </a:prstGeom>
          </p:spPr>
        </p:pic>
      </p:grpSp>
      <p:sp>
        <p:nvSpPr>
          <p:cNvPr id="129" name="Can 128">
            <a:extLst>
              <a:ext uri="{FF2B5EF4-FFF2-40B4-BE49-F238E27FC236}">
                <a16:creationId xmlns:a16="http://schemas.microsoft.com/office/drawing/2014/main" id="{F78B578B-5A1B-5A4A-A69A-616D78536FA3}"/>
              </a:ext>
            </a:extLst>
          </p:cNvPr>
          <p:cNvSpPr/>
          <p:nvPr/>
        </p:nvSpPr>
        <p:spPr>
          <a:xfrm>
            <a:off x="13292851" y="11157140"/>
            <a:ext cx="6339029" cy="1647325"/>
          </a:xfrm>
          <a:prstGeom prst="ca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30" name="TextBox 129">
            <a:extLst>
              <a:ext uri="{FF2B5EF4-FFF2-40B4-BE49-F238E27FC236}">
                <a16:creationId xmlns:a16="http://schemas.microsoft.com/office/drawing/2014/main" id="{F165272D-4A71-5F4E-8A2D-B2C747BC5480}"/>
              </a:ext>
            </a:extLst>
          </p:cNvPr>
          <p:cNvSpPr txBox="1"/>
          <p:nvPr/>
        </p:nvSpPr>
        <p:spPr>
          <a:xfrm>
            <a:off x="13357237" y="10264092"/>
            <a:ext cx="3848443" cy="420564"/>
          </a:xfrm>
          <a:prstGeom prst="rect">
            <a:avLst/>
          </a:prstGeom>
          <a:noFill/>
        </p:spPr>
        <p:txBody>
          <a:bodyPr wrap="square" rtlCol="0">
            <a:spAutoFit/>
          </a:bodyPr>
          <a:lstStyle/>
          <a:p>
            <a:pPr defTabSz="1828778"/>
            <a:r>
              <a:rPr lang="en-US" sz="2133" dirty="0">
                <a:solidFill>
                  <a:srgbClr val="6C7782"/>
                </a:solidFill>
                <a:latin typeface="Arial" panose="020B0604020202020204" pitchFamily="34" charset="0"/>
              </a:rPr>
              <a:t>Anaplan Data Hub</a:t>
            </a:r>
          </a:p>
        </p:txBody>
      </p:sp>
      <p:grpSp>
        <p:nvGrpSpPr>
          <p:cNvPr id="131" name="Group 130">
            <a:extLst>
              <a:ext uri="{FF2B5EF4-FFF2-40B4-BE49-F238E27FC236}">
                <a16:creationId xmlns:a16="http://schemas.microsoft.com/office/drawing/2014/main" id="{EBD61E43-B3AF-8943-A2EE-F47768087F0E}"/>
              </a:ext>
            </a:extLst>
          </p:cNvPr>
          <p:cNvGrpSpPr/>
          <p:nvPr/>
        </p:nvGrpSpPr>
        <p:grpSpPr>
          <a:xfrm>
            <a:off x="19101223" y="11163904"/>
            <a:ext cx="1576653" cy="1395253"/>
            <a:chOff x="4650143" y="4635966"/>
            <a:chExt cx="150458" cy="134583"/>
          </a:xfrm>
          <a:solidFill>
            <a:schemeClr val="tx2"/>
          </a:solidFill>
        </p:grpSpPr>
        <p:sp>
          <p:nvSpPr>
            <p:cNvPr id="132" name="Cube 131">
              <a:extLst>
                <a:ext uri="{FF2B5EF4-FFF2-40B4-BE49-F238E27FC236}">
                  <a16:creationId xmlns:a16="http://schemas.microsoft.com/office/drawing/2014/main" id="{0EE3B0B1-D2C3-9F43-8E99-0EF37CBCE572}"/>
                </a:ext>
              </a:extLst>
            </p:cNvPr>
            <p:cNvSpPr/>
            <p:nvPr/>
          </p:nvSpPr>
          <p:spPr>
            <a:xfrm>
              <a:off x="4650143" y="4635966"/>
              <a:ext cx="112358" cy="112358"/>
            </a:xfrm>
            <a:prstGeom prst="cub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sp>
          <p:nvSpPr>
            <p:cNvPr id="133" name="Cube 132">
              <a:extLst>
                <a:ext uri="{FF2B5EF4-FFF2-40B4-BE49-F238E27FC236}">
                  <a16:creationId xmlns:a16="http://schemas.microsoft.com/office/drawing/2014/main" id="{CDA2E4CE-EC13-EA42-931A-FD20FE98307C}"/>
                </a:ext>
              </a:extLst>
            </p:cNvPr>
            <p:cNvSpPr/>
            <p:nvPr/>
          </p:nvSpPr>
          <p:spPr>
            <a:xfrm>
              <a:off x="4688243" y="4658191"/>
              <a:ext cx="112358" cy="112358"/>
            </a:xfrm>
            <a:prstGeom prst="cub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err="1">
                <a:solidFill>
                  <a:schemeClr val="bg1"/>
                </a:solidFill>
                <a:latin typeface="Arial" panose="020B0604020202020204" pitchFamily="34" charset="0"/>
                <a:ea typeface="Verdana" charset="0"/>
                <a:cs typeface="Arial" panose="020B0604020202020204" pitchFamily="34" charset="0"/>
              </a:endParaRPr>
            </a:p>
          </p:txBody>
        </p:sp>
      </p:grpSp>
      <p:sp>
        <p:nvSpPr>
          <p:cNvPr id="134" name="Graphic 21">
            <a:extLst>
              <a:ext uri="{FF2B5EF4-FFF2-40B4-BE49-F238E27FC236}">
                <a16:creationId xmlns:a16="http://schemas.microsoft.com/office/drawing/2014/main" id="{5FA76A29-6322-DB46-BDBD-4281F9987EA9}"/>
              </a:ext>
            </a:extLst>
          </p:cNvPr>
          <p:cNvSpPr/>
          <p:nvPr/>
        </p:nvSpPr>
        <p:spPr>
          <a:xfrm>
            <a:off x="13377631" y="11058351"/>
            <a:ext cx="1676216" cy="1541315"/>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Enterprise </a:t>
            </a:r>
            <a:br>
              <a:rPr lang="en-US" sz="2133" dirty="0">
                <a:solidFill>
                  <a:schemeClr val="bg1"/>
                </a:solidFill>
                <a:latin typeface="Arial" panose="020B0604020202020204" pitchFamily="34" charset="0"/>
                <a:cs typeface="Arial" panose="020B0604020202020204" pitchFamily="34" charset="0"/>
              </a:rPr>
            </a:br>
            <a:r>
              <a:rPr lang="en-US" sz="2133" dirty="0">
                <a:solidFill>
                  <a:schemeClr val="bg1"/>
                </a:solidFill>
                <a:latin typeface="Arial" panose="020B0604020202020204" pitchFamily="34" charset="0"/>
                <a:cs typeface="Arial" panose="020B0604020202020204" pitchFamily="34" charset="0"/>
              </a:rPr>
              <a:t>Asset </a:t>
            </a:r>
            <a:br>
              <a:rPr lang="en-US" sz="2133" dirty="0">
                <a:solidFill>
                  <a:schemeClr val="bg1"/>
                </a:solidFill>
                <a:latin typeface="Arial" panose="020B0604020202020204" pitchFamily="34" charset="0"/>
                <a:cs typeface="Arial" panose="020B0604020202020204" pitchFamily="34" charset="0"/>
              </a:rPr>
            </a:br>
            <a:r>
              <a:rPr lang="en-US" sz="2133" dirty="0">
                <a:solidFill>
                  <a:schemeClr val="bg1"/>
                </a:solidFill>
                <a:latin typeface="Arial" panose="020B0604020202020204" pitchFamily="34" charset="0"/>
                <a:cs typeface="Arial" panose="020B0604020202020204" pitchFamily="34" charset="0"/>
              </a:rPr>
              <a:t>Master</a:t>
            </a:r>
          </a:p>
        </p:txBody>
      </p:sp>
      <p:sp>
        <p:nvSpPr>
          <p:cNvPr id="135" name="Graphic 21">
            <a:extLst>
              <a:ext uri="{FF2B5EF4-FFF2-40B4-BE49-F238E27FC236}">
                <a16:creationId xmlns:a16="http://schemas.microsoft.com/office/drawing/2014/main" id="{B2ABA23A-0F7C-6D4B-B0BD-BC3B0766DE05}"/>
              </a:ext>
            </a:extLst>
          </p:cNvPr>
          <p:cNvSpPr/>
          <p:nvPr/>
        </p:nvSpPr>
        <p:spPr>
          <a:xfrm>
            <a:off x="14683611" y="11856181"/>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4"/>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Data</a:t>
            </a:r>
          </a:p>
          <a:p>
            <a:pPr algn="ctr"/>
            <a:r>
              <a:rPr lang="en-US" sz="2133" dirty="0">
                <a:solidFill>
                  <a:schemeClr val="bg1"/>
                </a:solidFill>
                <a:latin typeface="Arial" panose="020B0604020202020204" pitchFamily="34" charset="0"/>
                <a:cs typeface="Arial" panose="020B0604020202020204" pitchFamily="34" charset="0"/>
              </a:rPr>
              <a:t>Extension</a:t>
            </a:r>
          </a:p>
        </p:txBody>
      </p:sp>
      <p:sp>
        <p:nvSpPr>
          <p:cNvPr id="136" name="Graphic 21">
            <a:extLst>
              <a:ext uri="{FF2B5EF4-FFF2-40B4-BE49-F238E27FC236}">
                <a16:creationId xmlns:a16="http://schemas.microsoft.com/office/drawing/2014/main" id="{B02557A2-E89B-C943-9E62-830AF0703F29}"/>
              </a:ext>
            </a:extLst>
          </p:cNvPr>
          <p:cNvSpPr/>
          <p:nvPr/>
        </p:nvSpPr>
        <p:spPr>
          <a:xfrm>
            <a:off x="15961544" y="11011413"/>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accent2"/>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Enterprise</a:t>
            </a:r>
          </a:p>
          <a:p>
            <a:pPr algn="ctr"/>
            <a:r>
              <a:rPr lang="en-US" sz="2133" dirty="0">
                <a:solidFill>
                  <a:schemeClr val="bg1"/>
                </a:solidFill>
                <a:latin typeface="Arial" panose="020B0604020202020204" pitchFamily="34" charset="0"/>
                <a:cs typeface="Arial" panose="020B0604020202020204" pitchFamily="34" charset="0"/>
              </a:rPr>
              <a:t>Decision</a:t>
            </a:r>
          </a:p>
          <a:p>
            <a:pPr algn="ctr"/>
            <a:r>
              <a:rPr lang="en-US" sz="2133" dirty="0">
                <a:solidFill>
                  <a:schemeClr val="bg1"/>
                </a:solidFill>
                <a:latin typeface="Arial" panose="020B0604020202020204" pitchFamily="34" charset="0"/>
                <a:cs typeface="Arial" panose="020B0604020202020204" pitchFamily="34" charset="0"/>
              </a:rPr>
              <a:t>Repository</a:t>
            </a:r>
          </a:p>
        </p:txBody>
      </p:sp>
      <p:sp>
        <p:nvSpPr>
          <p:cNvPr id="137" name="Graphic 21">
            <a:extLst>
              <a:ext uri="{FF2B5EF4-FFF2-40B4-BE49-F238E27FC236}">
                <a16:creationId xmlns:a16="http://schemas.microsoft.com/office/drawing/2014/main" id="{1679A467-6406-BA45-A07F-D66D9C707045}"/>
              </a:ext>
            </a:extLst>
          </p:cNvPr>
          <p:cNvSpPr/>
          <p:nvPr/>
        </p:nvSpPr>
        <p:spPr>
          <a:xfrm>
            <a:off x="17273805" y="11803275"/>
            <a:ext cx="1682496" cy="1536192"/>
          </a:xfrm>
          <a:custGeom>
            <a:avLst/>
            <a:gdLst>
              <a:gd name="connsiteX0" fmla="*/ 580813 w 774325"/>
              <a:gd name="connsiteY0" fmla="*/ 0 h 670570"/>
              <a:gd name="connsiteX1" fmla="*/ 193513 w 774325"/>
              <a:gd name="connsiteY1" fmla="*/ 0 h 670570"/>
              <a:gd name="connsiteX2" fmla="*/ 0 w 774325"/>
              <a:gd name="connsiteY2" fmla="*/ 335285 h 670570"/>
              <a:gd name="connsiteX3" fmla="*/ 193513 w 774325"/>
              <a:gd name="connsiteY3" fmla="*/ 670570 h 670570"/>
              <a:gd name="connsiteX4" fmla="*/ 580813 w 774325"/>
              <a:gd name="connsiteY4" fmla="*/ 670570 h 670570"/>
              <a:gd name="connsiteX5" fmla="*/ 774326 w 774325"/>
              <a:gd name="connsiteY5" fmla="*/ 335285 h 67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325" h="670570">
                <a:moveTo>
                  <a:pt x="580813" y="0"/>
                </a:moveTo>
                <a:lnTo>
                  <a:pt x="193513" y="0"/>
                </a:lnTo>
                <a:lnTo>
                  <a:pt x="0" y="335285"/>
                </a:lnTo>
                <a:lnTo>
                  <a:pt x="193513" y="670570"/>
                </a:lnTo>
                <a:lnTo>
                  <a:pt x="580813" y="670570"/>
                </a:lnTo>
                <a:lnTo>
                  <a:pt x="774326" y="335285"/>
                </a:lnTo>
                <a:close/>
              </a:path>
            </a:pathLst>
          </a:custGeom>
          <a:solidFill>
            <a:schemeClr val="tx2"/>
          </a:solidFill>
          <a:ln w="1365" cap="flat">
            <a:noFill/>
            <a:prstDash val="solid"/>
            <a:miter/>
          </a:ln>
        </p:spPr>
        <p:txBody>
          <a:bodyPr lIns="0" tIns="0" rIns="0" bIns="0" rtlCol="0" anchor="ctr"/>
          <a:lstStyle/>
          <a:p>
            <a:pPr algn="ctr"/>
            <a:r>
              <a:rPr lang="en-US" sz="2133" dirty="0">
                <a:solidFill>
                  <a:schemeClr val="bg1"/>
                </a:solidFill>
                <a:latin typeface="Arial" panose="020B0604020202020204" pitchFamily="34" charset="0"/>
                <a:cs typeface="Arial" panose="020B0604020202020204" pitchFamily="34" charset="0"/>
              </a:rPr>
              <a:t>Decision</a:t>
            </a:r>
          </a:p>
          <a:p>
            <a:pPr algn="ctr"/>
            <a:r>
              <a:rPr lang="en-US" sz="2133" dirty="0">
                <a:solidFill>
                  <a:schemeClr val="bg1"/>
                </a:solidFill>
                <a:latin typeface="Arial" panose="020B0604020202020204" pitchFamily="34" charset="0"/>
                <a:cs typeface="Arial" panose="020B0604020202020204" pitchFamily="34" charset="0"/>
              </a:rPr>
              <a:t>Rule</a:t>
            </a:r>
          </a:p>
          <a:p>
            <a:pPr algn="ctr"/>
            <a:r>
              <a:rPr lang="en-US" sz="2133" dirty="0">
                <a:solidFill>
                  <a:schemeClr val="bg1"/>
                </a:solidFill>
                <a:latin typeface="Arial" panose="020B0604020202020204" pitchFamily="34" charset="0"/>
                <a:cs typeface="Arial" panose="020B0604020202020204" pitchFamily="34" charset="0"/>
              </a:rPr>
              <a:t>Book</a:t>
            </a:r>
          </a:p>
        </p:txBody>
      </p:sp>
    </p:spTree>
    <p:extLst>
      <p:ext uri="{BB962C8B-B14F-4D97-AF65-F5344CB8AC3E}">
        <p14:creationId xmlns:p14="http://schemas.microsoft.com/office/powerpoint/2010/main" val="141309713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99A1"/>
      </a:accent1>
      <a:accent2>
        <a:srgbClr val="00839E"/>
      </a:accent2>
      <a:accent3>
        <a:srgbClr val="006E92"/>
      </a:accent3>
      <a:accent4>
        <a:srgbClr val="00527B"/>
      </a:accent4>
      <a:accent5>
        <a:srgbClr val="004365"/>
      </a:accent5>
      <a:accent6>
        <a:srgbClr val="003651"/>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99A1"/>
      </a:accent1>
      <a:accent2>
        <a:srgbClr val="00839E"/>
      </a:accent2>
      <a:accent3>
        <a:srgbClr val="006E92"/>
      </a:accent3>
      <a:accent4>
        <a:srgbClr val="00527B"/>
      </a:accent4>
      <a:accent5>
        <a:srgbClr val="004365"/>
      </a:accent5>
      <a:accent6>
        <a:srgbClr val="003651"/>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906FB4A934114D986F146516E099F3" ma:contentTypeVersion="17" ma:contentTypeDescription="Create a new document." ma:contentTypeScope="" ma:versionID="e4ff22af4fed45211628bac62bdf5811">
  <xsd:schema xmlns:xsd="http://www.w3.org/2001/XMLSchema" xmlns:xs="http://www.w3.org/2001/XMLSchema" xmlns:p="http://schemas.microsoft.com/office/2006/metadata/properties" xmlns:ns2="41387f6f-8339-4592-a0b3-bf03fa206eb7" xmlns:ns3="2944fc86-6357-4cc6-b404-368535673c13" targetNamespace="http://schemas.microsoft.com/office/2006/metadata/properties" ma:root="true" ma:fieldsID="b4f9a4d5fea1ade94c293993b2cdc93b" ns2:_="" ns3:_="">
    <xsd:import namespace="41387f6f-8339-4592-a0b3-bf03fa206eb7"/>
    <xsd:import namespace="2944fc86-6357-4cc6-b404-368535673c1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ExecutiveDecis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87f6f-8339-4592-a0b3-bf03fa206eb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d6d121c-1145-440e-a794-3f80e29ae5c1}" ma:internalName="TaxCatchAll" ma:showField="CatchAllData" ma:web="41387f6f-8339-4592-a0b3-bf03fa206e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44fc86-6357-4cc6-b404-368535673c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ExecutiveDecision" ma:index="21" nillable="true" ma:displayName="Executive Decision" ma:default="1" ma:description="This column is to show Exec final decision on assets in this do not use folder." ma:format="Dropdown" ma:internalName="ExecutiveDecision">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4f367c4-dfb8-421e-ace7-1a7121cdc53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44fc86-6357-4cc6-b404-368535673c13">
      <Terms xmlns="http://schemas.microsoft.com/office/infopath/2007/PartnerControls"/>
    </lcf76f155ced4ddcb4097134ff3c332f>
    <ExecutiveDecision xmlns="2944fc86-6357-4cc6-b404-368535673c13">true</ExecutiveDecision>
    <TaxCatchAll xmlns="41387f6f-8339-4592-a0b3-bf03fa206e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FEEEB9-4C2D-4A0F-A53B-D4AE2F4FE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387f6f-8339-4592-a0b3-bf03fa206eb7"/>
    <ds:schemaRef ds:uri="2944fc86-6357-4cc6-b404-368535673c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E29763-DABF-4837-9711-E8AF249279D0}">
  <ds:schemaRefs>
    <ds:schemaRef ds:uri="http://purl.org/dc/terms/"/>
    <ds:schemaRef ds:uri="http://purl.org/dc/dcmitype/"/>
    <ds:schemaRef ds:uri="41387f6f-8339-4592-a0b3-bf03fa206eb7"/>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2944fc86-6357-4cc6-b404-368535673c1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242A5D2-DEF0-4D16-848A-56D0AAE5E2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TotalTime>
  <Words>1959</Words>
  <Application>Microsoft Office PowerPoint</Application>
  <PresentationFormat>Custom</PresentationFormat>
  <Paragraphs>439</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White</vt:lpstr>
      <vt:lpstr>PowerPoint Presentation</vt:lpstr>
      <vt:lpstr>Introductions</vt:lpstr>
      <vt:lpstr>What type of business use connected planning</vt:lpstr>
      <vt:lpstr>Why do businesses need connected planning</vt:lpstr>
      <vt:lpstr>Digital Supply Chain Planning Framework</vt:lpstr>
      <vt:lpstr>Aligning decision making</vt:lpstr>
      <vt:lpstr>Converging the Supply Chain - horizontally </vt:lpstr>
      <vt:lpstr>PowerPoint Presentation</vt:lpstr>
      <vt:lpstr>Converging the Supply Chain - vertically</vt:lpstr>
      <vt:lpstr>PowerPoint Presentation</vt:lpstr>
      <vt:lpstr>PowerPoint Presentation</vt:lpstr>
      <vt:lpstr>Connected Planning success in organizations worldwide</vt:lpstr>
      <vt:lpstr>ECCO Shoes Production &amp; Sourcing</vt:lpstr>
      <vt:lpstr> Leveraging Data in Supply Chain</vt:lpstr>
      <vt:lpstr> Leveraging Data in Supply Chain</vt:lpstr>
      <vt:lpstr> Leveraging Data in Supply Chain</vt:lpstr>
      <vt:lpstr> Leveraging Data in Supply Chain</vt:lpstr>
      <vt:lpstr> Leveraging Data in Supply Chain</vt:lpstr>
      <vt:lpstr> OnDemand Demos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Pike</dc:creator>
  <cp:lastModifiedBy>Rebecca Bennett</cp:lastModifiedBy>
  <cp:revision>20</cp:revision>
  <dcterms:modified xsi:type="dcterms:W3CDTF">2022-08-23T13:07:07Z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0x01010078906FB4A934114D986F146516E099F3</vt:lpwstr>
  </property>
</Properties>
</file>